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37"/>
  </p:normalViewPr>
  <p:slideViewPr>
    <p:cSldViewPr>
      <p:cViewPr varScale="1">
        <p:scale>
          <a:sx n="105" d="100"/>
          <a:sy n="105" d="100"/>
        </p:scale>
        <p:origin x="123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n Jobson" userId="3314fd73171d7361" providerId="LiveId" clId="{F3D920AD-1ED3-4375-971A-5376BEC93C63}"/>
    <pc:docChg chg="undo custSel modSld">
      <pc:chgData name="Marion Jobson" userId="3314fd73171d7361" providerId="LiveId" clId="{F3D920AD-1ED3-4375-971A-5376BEC93C63}" dt="2021-09-06T14:36:28.406" v="299" actId="20577"/>
      <pc:docMkLst>
        <pc:docMk/>
      </pc:docMkLst>
      <pc:sldChg chg="modSp mod">
        <pc:chgData name="Marion Jobson" userId="3314fd73171d7361" providerId="LiveId" clId="{F3D920AD-1ED3-4375-971A-5376BEC93C63}" dt="2021-09-06T14:25:10.561" v="21" actId="20577"/>
        <pc:sldMkLst>
          <pc:docMk/>
          <pc:sldMk cId="0" sldId="256"/>
        </pc:sldMkLst>
        <pc:spChg chg="mod">
          <ac:chgData name="Marion Jobson" userId="3314fd73171d7361" providerId="LiveId" clId="{F3D920AD-1ED3-4375-971A-5376BEC93C63}" dt="2021-09-06T14:25:10.561" v="2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Marion Jobson" userId="3314fd73171d7361" providerId="LiveId" clId="{F3D920AD-1ED3-4375-971A-5376BEC93C63}" dt="2021-09-06T14:25:26.673" v="22" actId="20577"/>
        <pc:sldMkLst>
          <pc:docMk/>
          <pc:sldMk cId="0" sldId="257"/>
        </pc:sldMkLst>
        <pc:spChg chg="mod">
          <ac:chgData name="Marion Jobson" userId="3314fd73171d7361" providerId="LiveId" clId="{F3D920AD-1ED3-4375-971A-5376BEC93C63}" dt="2021-09-06T14:25:26.673" v="22" actId="20577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Marion Jobson" userId="3314fd73171d7361" providerId="LiveId" clId="{F3D920AD-1ED3-4375-971A-5376BEC93C63}" dt="2021-09-06T14:25:52.683" v="24" actId="5793"/>
        <pc:sldMkLst>
          <pc:docMk/>
          <pc:sldMk cId="0" sldId="258"/>
        </pc:sldMkLst>
        <pc:spChg chg="mod">
          <ac:chgData name="Marion Jobson" userId="3314fd73171d7361" providerId="LiveId" clId="{F3D920AD-1ED3-4375-971A-5376BEC93C63}" dt="2021-09-06T14:25:52.683" v="24" actId="5793"/>
          <ac:spMkLst>
            <pc:docMk/>
            <pc:sldMk cId="0" sldId="258"/>
            <ac:spMk id="7" creationId="{00000000-0000-0000-0000-000000000000}"/>
          </ac:spMkLst>
        </pc:spChg>
      </pc:sldChg>
      <pc:sldChg chg="modSp mod">
        <pc:chgData name="Marion Jobson" userId="3314fd73171d7361" providerId="LiveId" clId="{F3D920AD-1ED3-4375-971A-5376BEC93C63}" dt="2021-09-06T14:26:04.279" v="25" actId="113"/>
        <pc:sldMkLst>
          <pc:docMk/>
          <pc:sldMk cId="0" sldId="259"/>
        </pc:sldMkLst>
        <pc:spChg chg="mod">
          <ac:chgData name="Marion Jobson" userId="3314fd73171d7361" providerId="LiveId" clId="{F3D920AD-1ED3-4375-971A-5376BEC93C63}" dt="2021-09-06T14:26:04.279" v="25" actId="113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Marion Jobson" userId="3314fd73171d7361" providerId="LiveId" clId="{F3D920AD-1ED3-4375-971A-5376BEC93C63}" dt="2021-09-06T14:36:28.406" v="299" actId="20577"/>
        <pc:sldMkLst>
          <pc:docMk/>
          <pc:sldMk cId="0" sldId="260"/>
        </pc:sldMkLst>
        <pc:spChg chg="mod">
          <ac:chgData name="Marion Jobson" userId="3314fd73171d7361" providerId="LiveId" clId="{F3D920AD-1ED3-4375-971A-5376BEC93C63}" dt="2021-09-06T14:28:22.605" v="157" actId="20577"/>
          <ac:spMkLst>
            <pc:docMk/>
            <pc:sldMk cId="0" sldId="260"/>
            <ac:spMk id="4" creationId="{00000000-0000-0000-0000-000000000000}"/>
          </ac:spMkLst>
        </pc:spChg>
        <pc:spChg chg="mod">
          <ac:chgData name="Marion Jobson" userId="3314fd73171d7361" providerId="LiveId" clId="{F3D920AD-1ED3-4375-971A-5376BEC93C63}" dt="2021-09-06T14:36:28.406" v="299" actId="20577"/>
          <ac:spMkLst>
            <pc:docMk/>
            <pc:sldMk cId="0" sldId="260"/>
            <ac:spMk id="5" creationId="{00000000-0000-0000-0000-000000000000}"/>
          </ac:spMkLst>
        </pc:spChg>
        <pc:picChg chg="mod">
          <ac:chgData name="Marion Jobson" userId="3314fd73171d7361" providerId="LiveId" clId="{F3D920AD-1ED3-4375-971A-5376BEC93C63}" dt="2021-09-06T14:29:42.682" v="166" actId="1035"/>
          <ac:picMkLst>
            <pc:docMk/>
            <pc:sldMk cId="0" sldId="260"/>
            <ac:picMk id="2" creationId="{00000000-0000-0000-0000-000000000000}"/>
          </ac:picMkLst>
        </pc:picChg>
      </pc:sldChg>
      <pc:sldChg chg="modSp mod">
        <pc:chgData name="Marion Jobson" userId="3314fd73171d7361" providerId="LiveId" clId="{F3D920AD-1ED3-4375-971A-5376BEC93C63}" dt="2021-09-06T14:32:09.089" v="179" actId="113"/>
        <pc:sldMkLst>
          <pc:docMk/>
          <pc:sldMk cId="0" sldId="261"/>
        </pc:sldMkLst>
        <pc:spChg chg="mod">
          <ac:chgData name="Marion Jobson" userId="3314fd73171d7361" providerId="LiveId" clId="{F3D920AD-1ED3-4375-971A-5376BEC93C63}" dt="2021-09-06T14:32:09.089" v="179" actId="113"/>
          <ac:spMkLst>
            <pc:docMk/>
            <pc:sldMk cId="0" sldId="261"/>
            <ac:spMk id="3" creationId="{00000000-0000-0000-0000-000000000000}"/>
          </ac:spMkLst>
        </pc:spChg>
      </pc:sldChg>
      <pc:sldChg chg="addSp delSp modSp mod">
        <pc:chgData name="Marion Jobson" userId="3314fd73171d7361" providerId="LiveId" clId="{F3D920AD-1ED3-4375-971A-5376BEC93C63}" dt="2021-09-06T14:33:46.646" v="292" actId="1076"/>
        <pc:sldMkLst>
          <pc:docMk/>
          <pc:sldMk cId="0" sldId="262"/>
        </pc:sldMkLst>
        <pc:spChg chg="mod">
          <ac:chgData name="Marion Jobson" userId="3314fd73171d7361" providerId="LiveId" clId="{F3D920AD-1ED3-4375-971A-5376BEC93C63}" dt="2021-09-06T14:32:43.766" v="260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Marion Jobson" userId="3314fd73171d7361" providerId="LiveId" clId="{F3D920AD-1ED3-4375-971A-5376BEC93C63}" dt="2021-09-06T14:33:18.258" v="288" actId="20577"/>
          <ac:spMkLst>
            <pc:docMk/>
            <pc:sldMk cId="0" sldId="262"/>
            <ac:spMk id="5" creationId="{00000000-0000-0000-0000-000000000000}"/>
          </ac:spMkLst>
        </pc:spChg>
        <pc:spChg chg="add del">
          <ac:chgData name="Marion Jobson" userId="3314fd73171d7361" providerId="LiveId" clId="{F3D920AD-1ED3-4375-971A-5376BEC93C63}" dt="2021-09-06T14:33:44.743" v="291" actId="478"/>
          <ac:spMkLst>
            <pc:docMk/>
            <pc:sldMk cId="0" sldId="262"/>
            <ac:spMk id="6" creationId="{00000000-0000-0000-0000-000000000000}"/>
          </ac:spMkLst>
        </pc:spChg>
        <pc:picChg chg="mod">
          <ac:chgData name="Marion Jobson" userId="3314fd73171d7361" providerId="LiveId" clId="{F3D920AD-1ED3-4375-971A-5376BEC93C63}" dt="2021-09-06T14:33:46.646" v="292" actId="1076"/>
          <ac:picMkLst>
            <pc:docMk/>
            <pc:sldMk cId="0" sldId="262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3415284" cy="380390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4425696"/>
            <a:ext cx="3419855" cy="1981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0" y="324611"/>
            <a:ext cx="4572000" cy="60258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5800" y="304800"/>
            <a:ext cx="7772400" cy="3296920"/>
          </a:xfrm>
          <a:custGeom>
            <a:avLst/>
            <a:gdLst/>
            <a:ahLst/>
            <a:cxnLst/>
            <a:rect l="l" t="t" r="r" b="b"/>
            <a:pathLst>
              <a:path w="7772400" h="3296920">
                <a:moveTo>
                  <a:pt x="0" y="3296412"/>
                </a:moveTo>
                <a:lnTo>
                  <a:pt x="7772400" y="3296412"/>
                </a:lnTo>
                <a:lnTo>
                  <a:pt x="7772400" y="0"/>
                </a:lnTo>
                <a:lnTo>
                  <a:pt x="0" y="0"/>
                </a:lnTo>
                <a:lnTo>
                  <a:pt x="0" y="3296412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71600" y="3886200"/>
            <a:ext cx="4419600" cy="1752600"/>
          </a:xfrm>
          <a:custGeom>
            <a:avLst/>
            <a:gdLst/>
            <a:ahLst/>
            <a:cxnLst/>
            <a:rect l="l" t="t" r="r" b="b"/>
            <a:pathLst>
              <a:path w="4419600" h="1752600">
                <a:moveTo>
                  <a:pt x="4419600" y="0"/>
                </a:moveTo>
                <a:lnTo>
                  <a:pt x="0" y="0"/>
                </a:lnTo>
                <a:lnTo>
                  <a:pt x="0" y="1752600"/>
                </a:lnTo>
                <a:lnTo>
                  <a:pt x="4419600" y="1752600"/>
                </a:lnTo>
                <a:lnTo>
                  <a:pt x="4419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800" y="381000"/>
            <a:ext cx="3415284" cy="380390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4800" y="4425696"/>
            <a:ext cx="3419855" cy="1981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9804" y="461899"/>
            <a:ext cx="464439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1659" y="1846834"/>
            <a:ext cx="7980680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489" y="3824096"/>
            <a:ext cx="3908425" cy="1620957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707390" marR="697230" algn="ctr">
              <a:lnSpc>
                <a:spcPts val="4430"/>
              </a:lnSpc>
              <a:spcBef>
                <a:spcPts val="660"/>
              </a:spcBef>
            </a:pPr>
            <a:r>
              <a:rPr sz="4100" b="1" dirty="0">
                <a:latin typeface="Calibri"/>
                <a:cs typeface="Calibri"/>
              </a:rPr>
              <a:t>RETURN</a:t>
            </a:r>
            <a:r>
              <a:rPr sz="4100" b="1" spc="-95" dirty="0">
                <a:latin typeface="Calibri"/>
                <a:cs typeface="Calibri"/>
              </a:rPr>
              <a:t> </a:t>
            </a:r>
            <a:r>
              <a:rPr sz="4100" b="1" spc="-60" dirty="0">
                <a:latin typeface="Calibri"/>
                <a:cs typeface="Calibri"/>
              </a:rPr>
              <a:t>TO </a:t>
            </a:r>
            <a:r>
              <a:rPr sz="4100" b="1" spc="-915" dirty="0">
                <a:latin typeface="Calibri"/>
                <a:cs typeface="Calibri"/>
              </a:rPr>
              <a:t> </a:t>
            </a:r>
            <a:r>
              <a:rPr sz="4100" b="1" spc="-50" dirty="0">
                <a:latin typeface="Calibri"/>
                <a:cs typeface="Calibri"/>
              </a:rPr>
              <a:t>SKATING</a:t>
            </a:r>
            <a:endParaRPr sz="4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2400" b="1" spc="-15" dirty="0">
                <a:latin typeface="Calibri"/>
                <a:cs typeface="Calibri"/>
              </a:rPr>
              <a:t>Revised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lang="en-CA" sz="2400" b="1" spc="-5" dirty="0">
                <a:latin typeface="Calibri"/>
                <a:cs typeface="Calibri"/>
              </a:rPr>
              <a:t>–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lang="en-CA" sz="2400" b="1" spc="-10" dirty="0">
                <a:latin typeface="Calibri"/>
                <a:cs typeface="Calibri"/>
              </a:rPr>
              <a:t>September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2021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533400"/>
            <a:ext cx="3914775" cy="272452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91300" y="3810000"/>
            <a:ext cx="2002846" cy="17971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53897"/>
            <a:ext cx="2515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FFFFFF"/>
                </a:solidFill>
              </a:rPr>
              <a:t>Club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Office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22775" y="461517"/>
            <a:ext cx="38398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libri"/>
                <a:cs typeface="Calibri"/>
              </a:rPr>
              <a:t>The Club </a:t>
            </a:r>
            <a:r>
              <a:rPr sz="3600" spc="-10" dirty="0">
                <a:latin typeface="Calibri"/>
                <a:cs typeface="Calibri"/>
              </a:rPr>
              <a:t>office </a:t>
            </a:r>
            <a:r>
              <a:rPr sz="3600" dirty="0">
                <a:latin typeface="Calibri"/>
                <a:cs typeface="Calibri"/>
              </a:rPr>
              <a:t>will 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remain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closed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to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public.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2656459"/>
            <a:ext cx="325818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All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administrative </a:t>
            </a:r>
            <a:r>
              <a:rPr sz="3600" spc="-79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activities </a:t>
            </a:r>
            <a:r>
              <a:rPr sz="3600" dirty="0">
                <a:latin typeface="Calibri"/>
                <a:cs typeface="Calibri"/>
              </a:rPr>
              <a:t>will </a:t>
            </a:r>
            <a:r>
              <a:rPr sz="3600" spc="-5" dirty="0">
                <a:latin typeface="Calibri"/>
                <a:cs typeface="Calibri"/>
              </a:rPr>
              <a:t>be 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conducted </a:t>
            </a:r>
            <a:r>
              <a:rPr sz="3600" spc="-5" dirty="0">
                <a:latin typeface="Calibri"/>
                <a:cs typeface="Calibri"/>
              </a:rPr>
              <a:t> online.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1628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4000" spc="-10" dirty="0"/>
              <a:t>Illness</a:t>
            </a:r>
            <a:r>
              <a:rPr sz="4000" spc="-15" dirty="0"/>
              <a:t> </a:t>
            </a:r>
            <a:r>
              <a:rPr sz="4000" spc="-25" dirty="0"/>
              <a:t>Policy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319529"/>
            <a:ext cx="754507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“participant”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skater,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volunteer,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parent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spectator.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Font typeface="Calibri"/>
              <a:buAutoNum type="arabicPeriod"/>
              <a:tabLst>
                <a:tab pos="164465" algn="l"/>
              </a:tabLst>
            </a:pPr>
            <a:r>
              <a:rPr sz="1200" b="1" spc="-5" dirty="0">
                <a:latin typeface="Calibri"/>
                <a:cs typeface="Calibri"/>
              </a:rPr>
              <a:t>Inform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individual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position of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authority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(coach, </a:t>
            </a:r>
            <a:r>
              <a:rPr sz="1200" b="1" spc="-5" dirty="0">
                <a:latin typeface="Calibri"/>
                <a:cs typeface="Calibri"/>
              </a:rPr>
              <a:t>GPSC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supervisor)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immediately</a:t>
            </a:r>
            <a:r>
              <a:rPr sz="1200" b="1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you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feel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symptoms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COVID-19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such</a:t>
            </a:r>
            <a:r>
              <a:rPr sz="1200" dirty="0">
                <a:latin typeface="Calibri"/>
                <a:cs typeface="Calibri"/>
              </a:rPr>
              <a:t> 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fever,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chills,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cough, shortness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breath,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throat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painful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swallowing,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stuffy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runny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nose,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sense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smell,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headache,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muscle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aches,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fatigue,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loss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appetite.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alibri"/>
              <a:buAutoNum type="arabicPeriod"/>
            </a:pPr>
            <a:endParaRPr sz="1150" dirty="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buFont typeface="Calibri"/>
              <a:buAutoNum type="arabicPeriod"/>
              <a:tabLst>
                <a:tab pos="164465" algn="l"/>
              </a:tabLst>
            </a:pPr>
            <a:r>
              <a:rPr sz="1200" b="1" spc="-5" dirty="0">
                <a:latin typeface="Calibri"/>
                <a:cs typeface="Calibri"/>
              </a:rPr>
              <a:t>Assessment</a:t>
            </a:r>
            <a:endParaRPr sz="1200" dirty="0">
              <a:latin typeface="Calibri"/>
              <a:cs typeface="Calibri"/>
            </a:endParaRPr>
          </a:p>
          <a:p>
            <a:pPr marL="367665" lvl="1" indent="-146685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spc="-5" dirty="0">
                <a:latin typeface="Calibri"/>
                <a:cs typeface="Calibri"/>
              </a:rPr>
              <a:t>Participants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lang="en-CA" sz="1200" spc="-5" dirty="0">
                <a:latin typeface="Calibri"/>
                <a:cs typeface="Calibri"/>
              </a:rPr>
              <a:t>must complete the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daily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screening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symptoms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lang="en-CA" sz="1200" spc="-5" dirty="0">
                <a:latin typeface="Calibri"/>
                <a:cs typeface="Calibri"/>
              </a:rPr>
              <a:t>before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arrival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facility</a:t>
            </a:r>
            <a:endParaRPr sz="1200" dirty="0">
              <a:latin typeface="Calibri"/>
              <a:cs typeface="Calibri"/>
            </a:endParaRPr>
          </a:p>
          <a:p>
            <a:pPr marL="373380" lvl="1" indent="-15240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spc="-5" dirty="0">
                <a:latin typeface="Calibri"/>
                <a:cs typeface="Calibri"/>
              </a:rPr>
              <a:t>Supervisors/coaches will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visually monitor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early</a:t>
            </a:r>
            <a:r>
              <a:rPr sz="1200" spc="-5" dirty="0">
                <a:latin typeface="Calibri"/>
                <a:cs typeface="Calibri"/>
              </a:rPr>
              <a:t> warning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signs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their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status</a:t>
            </a:r>
            <a:endParaRPr sz="1200" dirty="0">
              <a:latin typeface="Calibri"/>
              <a:cs typeface="Calibri"/>
            </a:endParaRPr>
          </a:p>
          <a:p>
            <a:pPr marL="360045" lvl="1" indent="-139065">
              <a:lnSpc>
                <a:spcPct val="100000"/>
              </a:lnSpc>
              <a:buAutoNum type="alphaLcPeriod"/>
              <a:tabLst>
                <a:tab pos="360680" algn="l"/>
              </a:tabLst>
            </a:pPr>
            <a:r>
              <a:rPr sz="1200" dirty="0">
                <a:latin typeface="Calibri"/>
                <a:cs typeface="Calibri"/>
              </a:rPr>
              <a:t>If </a:t>
            </a:r>
            <a:r>
              <a:rPr sz="1200" spc="-5" dirty="0">
                <a:latin typeface="Calibri"/>
                <a:cs typeface="Calibri"/>
              </a:rPr>
              <a:t>Participants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unsure,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instructed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use</a:t>
            </a:r>
            <a:r>
              <a:rPr sz="1200" dirty="0">
                <a:latin typeface="Calibri"/>
                <a:cs typeface="Calibri"/>
              </a:rPr>
              <a:t> the </a:t>
            </a:r>
            <a:r>
              <a:rPr sz="1200" spc="-5" dirty="0">
                <a:latin typeface="Calibri"/>
                <a:cs typeface="Calibri"/>
              </a:rPr>
              <a:t>Alberta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 </a:t>
            </a:r>
            <a:r>
              <a:rPr sz="1200" spc="-5" dirty="0">
                <a:latin typeface="Calibri"/>
                <a:cs typeface="Calibri"/>
              </a:rPr>
              <a:t>COVID-19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self-assessment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tool</a:t>
            </a:r>
            <a:endParaRPr sz="1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libri"/>
              <a:buAutoNum type="alphaLcPeriod"/>
            </a:pPr>
            <a:endParaRPr sz="1150" dirty="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buFont typeface="Calibri"/>
              <a:buAutoNum type="arabicPeriod"/>
              <a:tabLst>
                <a:tab pos="164465" algn="l"/>
              </a:tabLst>
            </a:pPr>
            <a:r>
              <a:rPr sz="1200" b="1" dirty="0">
                <a:latin typeface="Calibri"/>
                <a:cs typeface="Calibri"/>
              </a:rPr>
              <a:t>If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Participant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 </a:t>
            </a:r>
            <a:r>
              <a:rPr sz="1200" b="1" spc="-5" dirty="0">
                <a:latin typeface="Calibri"/>
                <a:cs typeface="Calibri"/>
              </a:rPr>
              <a:t>feeling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sick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with </a:t>
            </a:r>
            <a:r>
              <a:rPr sz="1200" b="1" spc="-5" dirty="0">
                <a:latin typeface="Calibri"/>
                <a:cs typeface="Calibri"/>
              </a:rPr>
              <a:t>COVID-19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symptoms</a:t>
            </a:r>
            <a:endParaRPr sz="1200" dirty="0">
              <a:latin typeface="Calibri"/>
              <a:cs typeface="Calibri"/>
            </a:endParaRPr>
          </a:p>
          <a:p>
            <a:pPr marL="367665" lvl="1" indent="-146685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spc="-5" dirty="0">
                <a:latin typeface="Calibri"/>
                <a:cs typeface="Calibri"/>
              </a:rPr>
              <a:t>They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should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remain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home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 </a:t>
            </a:r>
            <a:r>
              <a:rPr sz="1200" spc="-5" dirty="0">
                <a:latin typeface="Calibri"/>
                <a:cs typeface="Calibri"/>
              </a:rPr>
              <a:t>Link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dirty="0">
                <a:latin typeface="Calibri"/>
                <a:cs typeface="Calibri"/>
              </a:rPr>
              <a:t> 811</a:t>
            </a:r>
          </a:p>
          <a:p>
            <a:pPr marL="396875" marR="135890" lvl="1" indent="-17526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dirty="0">
                <a:latin typeface="Calibri"/>
                <a:cs typeface="Calibri"/>
              </a:rPr>
              <a:t>If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feel sick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and/or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 showing symptoms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while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facility, </a:t>
            </a:r>
            <a:r>
              <a:rPr sz="1200" spc="-5" dirty="0">
                <a:latin typeface="Calibri"/>
                <a:cs typeface="Calibri"/>
              </a:rPr>
              <a:t>they will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sent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immediately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instructed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811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doctor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further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guidance</a:t>
            </a:r>
          </a:p>
          <a:p>
            <a:pPr marL="360045" lvl="1" indent="-139065">
              <a:lnSpc>
                <a:spcPct val="100000"/>
              </a:lnSpc>
              <a:buAutoNum type="alphaLcPeriod"/>
              <a:tabLst>
                <a:tab pos="360680" algn="l"/>
              </a:tabLst>
            </a:pPr>
            <a:r>
              <a:rPr sz="1200" dirty="0">
                <a:latin typeface="Calibri"/>
                <a:cs typeface="Calibri"/>
              </a:rPr>
              <a:t>No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participate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session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-5" dirty="0">
                <a:latin typeface="Calibri"/>
                <a:cs typeface="Calibri"/>
              </a:rPr>
              <a:t> they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symptomatic</a:t>
            </a:r>
            <a:endParaRPr sz="1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libri"/>
              <a:buAutoNum type="alphaLcPeriod"/>
            </a:pPr>
            <a:endParaRPr sz="1150" dirty="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  <a:tabLst>
                <a:tab pos="164465" algn="l"/>
              </a:tabLst>
            </a:pPr>
            <a:r>
              <a:rPr sz="1200" b="1" dirty="0">
                <a:latin typeface="Calibri"/>
                <a:cs typeface="Calibri"/>
              </a:rPr>
              <a:t>If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 Participant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tests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positive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for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COVID-19</a:t>
            </a:r>
            <a:endParaRPr sz="1200" dirty="0">
              <a:latin typeface="Calibri"/>
              <a:cs typeface="Calibri"/>
            </a:endParaRPr>
          </a:p>
          <a:p>
            <a:pPr marL="396875" marR="99060" lvl="1" indent="-175260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Participant will not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permitted to return to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facility until they are free of </a:t>
            </a:r>
            <a:r>
              <a:rPr sz="1200" dirty="0">
                <a:latin typeface="Calibri"/>
                <a:cs typeface="Calibri"/>
              </a:rPr>
              <a:t>the COVID-19 virus as </a:t>
            </a:r>
            <a:r>
              <a:rPr sz="1200" spc="-5" dirty="0">
                <a:latin typeface="Calibri"/>
                <a:cs typeface="Calibri"/>
              </a:rPr>
              <a:t>verified by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medical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professional</a:t>
            </a:r>
            <a:endParaRPr sz="1200" dirty="0">
              <a:latin typeface="Calibri"/>
              <a:cs typeface="Calibri"/>
            </a:endParaRPr>
          </a:p>
          <a:p>
            <a:pPr marL="373380" lvl="1" indent="-15240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 closely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infected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participant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also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removed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facility</a:t>
            </a:r>
            <a:r>
              <a:rPr sz="1200" spc="-10" dirty="0">
                <a:latin typeface="Calibri"/>
                <a:cs typeface="Calibri"/>
              </a:rPr>
              <a:t> 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least</a:t>
            </a:r>
            <a:endParaRPr sz="1200" dirty="0">
              <a:latin typeface="Calibri"/>
              <a:cs typeface="Calibri"/>
            </a:endParaRPr>
          </a:p>
          <a:p>
            <a:pPr marL="36195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14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days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 ensure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infection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 spread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further</a:t>
            </a:r>
          </a:p>
          <a:p>
            <a:pPr marL="360045" lvl="1" indent="-139065">
              <a:lnSpc>
                <a:spcPct val="100000"/>
              </a:lnSpc>
              <a:buAutoNum type="alphaLcPeriod" startAt="3"/>
              <a:tabLst>
                <a:tab pos="360680" algn="l"/>
              </a:tabLst>
            </a:pPr>
            <a:r>
              <a:rPr sz="1200" dirty="0">
                <a:latin typeface="Calibri"/>
                <a:cs typeface="Calibri"/>
              </a:rPr>
              <a:t>If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-5" dirty="0">
                <a:latin typeface="Calibri"/>
                <a:cs typeface="Calibri"/>
              </a:rPr>
              <a:t> participant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tests positive,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club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Alberta-NWT/Nunavut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Section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Office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positive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case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716280"/>
          </a:xfrm>
          <a:prstGeom prst="rect">
            <a:avLst/>
          </a:prstGeom>
          <a:ln w="9525">
            <a:solidFill>
              <a:srgbClr val="4F81BC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4000" spc="-10" dirty="0"/>
              <a:t>Illness</a:t>
            </a:r>
            <a:r>
              <a:rPr sz="4000" spc="-15" dirty="0"/>
              <a:t> </a:t>
            </a:r>
            <a:r>
              <a:rPr sz="4000" spc="-20" dirty="0"/>
              <a:t>Policy</a:t>
            </a:r>
            <a:r>
              <a:rPr sz="4000" spc="-15" dirty="0"/>
              <a:t> </a:t>
            </a:r>
            <a:r>
              <a:rPr sz="4000" spc="-10" dirty="0"/>
              <a:t>continued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319529"/>
            <a:ext cx="748601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00"/>
              </a:spcBef>
              <a:buFont typeface="Calibri"/>
              <a:buAutoNum type="arabicPeriod" startAt="5"/>
              <a:tabLst>
                <a:tab pos="164465" algn="l"/>
              </a:tabLst>
            </a:pPr>
            <a:r>
              <a:rPr sz="1200" b="1" dirty="0">
                <a:latin typeface="Calibri"/>
                <a:cs typeface="Calibri"/>
              </a:rPr>
              <a:t>If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 </a:t>
            </a:r>
            <a:r>
              <a:rPr sz="1200" b="1" spc="-5" dirty="0">
                <a:latin typeface="Calibri"/>
                <a:cs typeface="Calibri"/>
              </a:rPr>
              <a:t>Participant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has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been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tested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and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waiting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for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the </a:t>
            </a:r>
            <a:r>
              <a:rPr sz="1200" b="1" spc="-5" dirty="0">
                <a:latin typeface="Calibri"/>
                <a:cs typeface="Calibri"/>
              </a:rPr>
              <a:t>results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 a</a:t>
            </a:r>
            <a:r>
              <a:rPr sz="1200" b="1" spc="-5" dirty="0">
                <a:latin typeface="Calibri"/>
                <a:cs typeface="Calibri"/>
              </a:rPr>
              <a:t> COVID-19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test</a:t>
            </a:r>
            <a:endParaRPr sz="1200">
              <a:latin typeface="Calibri"/>
              <a:cs typeface="Calibri"/>
            </a:endParaRPr>
          </a:p>
          <a:p>
            <a:pPr marL="367665" lvl="1" indent="-146685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dirty="0">
                <a:latin typeface="Calibri"/>
                <a:cs typeface="Calibri"/>
              </a:rPr>
              <a:t>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confirmed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case,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removed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facility</a:t>
            </a:r>
            <a:endParaRPr sz="1200">
              <a:latin typeface="Calibri"/>
              <a:cs typeface="Calibri"/>
            </a:endParaRPr>
          </a:p>
          <a:p>
            <a:pPr marL="396875" marR="421005" lvl="1" indent="-17526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dirty="0">
                <a:latin typeface="Calibri"/>
                <a:cs typeface="Calibri"/>
              </a:rPr>
              <a:t>The Public Health </a:t>
            </a:r>
            <a:r>
              <a:rPr sz="1200" spc="-5" dirty="0">
                <a:latin typeface="Calibri"/>
                <a:cs typeface="Calibri"/>
              </a:rPr>
              <a:t>Agency </a:t>
            </a:r>
            <a:r>
              <a:rPr sz="1200" dirty="0">
                <a:latin typeface="Calibri"/>
                <a:cs typeface="Calibri"/>
              </a:rPr>
              <a:t>of Canada advises </a:t>
            </a:r>
            <a:r>
              <a:rPr sz="1200" spc="-5" dirty="0">
                <a:latin typeface="Calibri"/>
                <a:cs typeface="Calibri"/>
              </a:rPr>
              <a:t>that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person who </a:t>
            </a:r>
            <a:r>
              <a:rPr sz="1200" dirty="0">
                <a:latin typeface="Calibri"/>
                <a:cs typeface="Calibri"/>
              </a:rPr>
              <a:t>has </a:t>
            </a:r>
            <a:r>
              <a:rPr sz="1200" spc="-5" dirty="0">
                <a:latin typeface="Calibri"/>
                <a:cs typeface="Calibri"/>
              </a:rPr>
              <a:t>even </a:t>
            </a:r>
            <a:r>
              <a:rPr sz="1200" dirty="0">
                <a:latin typeface="Calibri"/>
                <a:cs typeface="Calibri"/>
              </a:rPr>
              <a:t>mild </a:t>
            </a:r>
            <a:r>
              <a:rPr sz="1200" spc="-5" dirty="0">
                <a:latin typeface="Calibri"/>
                <a:cs typeface="Calibri"/>
              </a:rPr>
              <a:t>symptoms to </a:t>
            </a:r>
            <a:r>
              <a:rPr sz="1200" spc="-15" dirty="0">
                <a:latin typeface="Calibri"/>
                <a:cs typeface="Calibri"/>
              </a:rPr>
              <a:t>stay </a:t>
            </a:r>
            <a:r>
              <a:rPr sz="1200" spc="-5" dirty="0">
                <a:latin typeface="Calibri"/>
                <a:cs typeface="Calibri"/>
              </a:rPr>
              <a:t>home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 </a:t>
            </a:r>
            <a:r>
              <a:rPr sz="1200" dirty="0">
                <a:latin typeface="Calibri"/>
                <a:cs typeface="Calibri"/>
              </a:rPr>
              <a:t>Health</a:t>
            </a:r>
            <a:r>
              <a:rPr sz="1200" spc="-5" dirty="0">
                <a:latin typeface="Calibri"/>
                <a:cs typeface="Calibri"/>
              </a:rPr>
              <a:t> Link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811</a:t>
            </a:r>
            <a:endParaRPr sz="1200">
              <a:latin typeface="Calibri"/>
              <a:cs typeface="Calibri"/>
            </a:endParaRPr>
          </a:p>
          <a:p>
            <a:pPr marL="360045" lvl="1" indent="-139065">
              <a:lnSpc>
                <a:spcPct val="100000"/>
              </a:lnSpc>
              <a:buAutoNum type="alphaLcPeriod"/>
              <a:tabLst>
                <a:tab pos="360680" algn="l"/>
              </a:tabLst>
            </a:pP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have</a:t>
            </a:r>
            <a:r>
              <a:rPr sz="1200" dirty="0">
                <a:latin typeface="Calibri"/>
                <a:cs typeface="Calibri"/>
              </a:rPr>
              <a:t> been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exposed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10" dirty="0">
                <a:latin typeface="Calibri"/>
                <a:cs typeface="Calibri"/>
              </a:rPr>
              <a:t>informed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removed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least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14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days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39687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until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diagnosis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COVID-19 </a:t>
            </a:r>
            <a:r>
              <a:rPr sz="1200" dirty="0">
                <a:latin typeface="Calibri"/>
                <a:cs typeface="Calibri"/>
              </a:rPr>
              <a:t>is ruled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authorities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63830" indent="-151765">
              <a:lnSpc>
                <a:spcPct val="100000"/>
              </a:lnSpc>
              <a:spcBef>
                <a:spcPts val="5"/>
              </a:spcBef>
              <a:buFont typeface="Calibri"/>
              <a:buAutoNum type="arabicPeriod" startAt="6"/>
              <a:tabLst>
                <a:tab pos="164465" algn="l"/>
              </a:tabLst>
            </a:pPr>
            <a:r>
              <a:rPr sz="1200" b="1" dirty="0">
                <a:latin typeface="Calibri"/>
                <a:cs typeface="Calibri"/>
              </a:rPr>
              <a:t>If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 Participant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has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come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to contact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with</a:t>
            </a:r>
            <a:r>
              <a:rPr sz="1200" b="1" spc="-5" dirty="0">
                <a:latin typeface="Calibri"/>
                <a:cs typeface="Calibri"/>
              </a:rPr>
              <a:t> someone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who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confirmed to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have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COVID-19</a:t>
            </a:r>
            <a:endParaRPr sz="1200">
              <a:latin typeface="Calibri"/>
              <a:cs typeface="Calibri"/>
            </a:endParaRPr>
          </a:p>
          <a:p>
            <a:pPr marL="396875" marR="548005" lvl="1" indent="-175260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spc="-5" dirty="0">
                <a:latin typeface="Calibri"/>
                <a:cs typeface="Calibri"/>
              </a:rPr>
              <a:t>Participants must </a:t>
            </a:r>
            <a:r>
              <a:rPr sz="1200" dirty="0">
                <a:latin typeface="Calibri"/>
                <a:cs typeface="Calibri"/>
              </a:rPr>
              <a:t>advise their </a:t>
            </a:r>
            <a:r>
              <a:rPr sz="1200" spc="-10" dirty="0">
                <a:latin typeface="Calibri"/>
                <a:cs typeface="Calibri"/>
              </a:rPr>
              <a:t>coach </a:t>
            </a:r>
            <a:r>
              <a:rPr sz="1200" spc="-5" dirty="0">
                <a:latin typeface="Calibri"/>
                <a:cs typeface="Calibri"/>
              </a:rPr>
              <a:t>and/or </a:t>
            </a:r>
            <a:r>
              <a:rPr sz="1200" dirty="0">
                <a:latin typeface="Calibri"/>
                <a:cs typeface="Calibri"/>
              </a:rPr>
              <a:t>the GPSC </a:t>
            </a:r>
            <a:r>
              <a:rPr sz="1200" spc="-5" dirty="0">
                <a:latin typeface="Calibri"/>
                <a:cs typeface="Calibri"/>
              </a:rPr>
              <a:t>supervisor </a:t>
            </a:r>
            <a:r>
              <a:rPr sz="1200" dirty="0">
                <a:latin typeface="Calibri"/>
                <a:cs typeface="Calibri"/>
              </a:rPr>
              <a:t>if </a:t>
            </a:r>
            <a:r>
              <a:rPr sz="1200" spc="-5" dirty="0">
                <a:latin typeface="Calibri"/>
                <a:cs typeface="Calibri"/>
              </a:rPr>
              <a:t>they reasonably believe they </a:t>
            </a:r>
            <a:r>
              <a:rPr sz="1200" spc="-10" dirty="0">
                <a:latin typeface="Calibri"/>
                <a:cs typeface="Calibri"/>
              </a:rPr>
              <a:t>have </a:t>
            </a:r>
            <a:r>
              <a:rPr sz="1200" dirty="0">
                <a:latin typeface="Calibri"/>
                <a:cs typeface="Calibri"/>
              </a:rPr>
              <a:t>been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exposed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COVID-19</a:t>
            </a:r>
            <a:endParaRPr sz="1200">
              <a:latin typeface="Calibri"/>
              <a:cs typeface="Calibri"/>
            </a:endParaRPr>
          </a:p>
          <a:p>
            <a:pPr marL="373380" lvl="1" indent="-15240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spc="-5" dirty="0">
                <a:latin typeface="Calibri"/>
                <a:cs typeface="Calibri"/>
              </a:rPr>
              <a:t>Once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</a:t>
            </a:r>
            <a:r>
              <a:rPr sz="1200" dirty="0">
                <a:latin typeface="Calibri"/>
                <a:cs typeface="Calibri"/>
              </a:rPr>
              <a:t> is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confirmed,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required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follow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direction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Alberta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 </a:t>
            </a:r>
            <a:r>
              <a:rPr sz="1200" spc="-5" dirty="0">
                <a:latin typeface="Calibri"/>
                <a:cs typeface="Calibri"/>
              </a:rPr>
              <a:t>Services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libri"/>
              <a:buAutoNum type="alphaLcPeriod"/>
            </a:pPr>
            <a:endParaRPr sz="1150">
              <a:latin typeface="Calibri"/>
              <a:cs typeface="Calibri"/>
            </a:endParaRPr>
          </a:p>
          <a:p>
            <a:pPr marL="163830" indent="-151765" algn="just">
              <a:lnSpc>
                <a:spcPct val="100000"/>
              </a:lnSpc>
              <a:buFont typeface="Calibri"/>
              <a:buAutoNum type="arabicPeriod" startAt="6"/>
              <a:tabLst>
                <a:tab pos="164465" algn="l"/>
              </a:tabLst>
            </a:pPr>
            <a:r>
              <a:rPr sz="1200" b="1" spc="-5" dirty="0">
                <a:latin typeface="Calibri"/>
                <a:cs typeface="Calibri"/>
              </a:rPr>
              <a:t>Quarantine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or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Self-Isolate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if:</a:t>
            </a:r>
            <a:endParaRPr sz="1200">
              <a:latin typeface="Calibri"/>
              <a:cs typeface="Calibri"/>
            </a:endParaRPr>
          </a:p>
          <a:p>
            <a:pPr marL="396875" marR="151130" lvl="1" indent="-175260" algn="just">
              <a:lnSpc>
                <a:spcPct val="100000"/>
              </a:lnSpc>
              <a:buAutoNum type="alphaLcPeriod"/>
              <a:tabLst>
                <a:tab pos="368300" algn="l"/>
              </a:tabLst>
            </a:pP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Participant who </a:t>
            </a:r>
            <a:r>
              <a:rPr sz="1200" dirty="0">
                <a:latin typeface="Calibri"/>
                <a:cs typeface="Calibri"/>
              </a:rPr>
              <a:t>has a member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their </a:t>
            </a:r>
            <a:r>
              <a:rPr sz="1200" spc="-5" dirty="0">
                <a:latin typeface="Calibri"/>
                <a:cs typeface="Calibri"/>
              </a:rPr>
              <a:t>household who </a:t>
            </a:r>
            <a:r>
              <a:rPr sz="1200" dirty="0">
                <a:latin typeface="Calibri"/>
                <a:cs typeface="Calibri"/>
              </a:rPr>
              <a:t>has </a:t>
            </a:r>
            <a:r>
              <a:rPr sz="1200" spc="-10" dirty="0">
                <a:latin typeface="Calibri"/>
                <a:cs typeface="Calibri"/>
              </a:rPr>
              <a:t>travelled </a:t>
            </a:r>
            <a:r>
              <a:rPr sz="1200" spc="-5" dirty="0">
                <a:latin typeface="Calibri"/>
                <a:cs typeface="Calibri"/>
              </a:rPr>
              <a:t>outside of </a:t>
            </a:r>
            <a:r>
              <a:rPr sz="1200" dirty="0">
                <a:latin typeface="Calibri"/>
                <a:cs typeface="Calibri"/>
              </a:rPr>
              <a:t>Canada and has </a:t>
            </a:r>
            <a:r>
              <a:rPr sz="1200" spc="-5" dirty="0">
                <a:latin typeface="Calibri"/>
                <a:cs typeface="Calibri"/>
              </a:rPr>
              <a:t>experienced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symptoms identified on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verbal </a:t>
            </a:r>
            <a:r>
              <a:rPr sz="1200" dirty="0">
                <a:latin typeface="Calibri"/>
                <a:cs typeface="Calibri"/>
              </a:rPr>
              <a:t>health </a:t>
            </a:r>
            <a:r>
              <a:rPr sz="1200" spc="-5" dirty="0">
                <a:latin typeface="Calibri"/>
                <a:cs typeface="Calibri"/>
              </a:rPr>
              <a:t>screening questionnaire within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last </a:t>
            </a:r>
            <a:r>
              <a:rPr sz="1200" dirty="0">
                <a:latin typeface="Calibri"/>
                <a:cs typeface="Calibri"/>
              </a:rPr>
              <a:t>14 </a:t>
            </a:r>
            <a:r>
              <a:rPr sz="1200" spc="-15" dirty="0">
                <a:latin typeface="Calibri"/>
                <a:cs typeface="Calibri"/>
              </a:rPr>
              <a:t>days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not permitted to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dirty="0">
                <a:latin typeface="Calibri"/>
                <a:cs typeface="Calibri"/>
              </a:rPr>
              <a:t>part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5" dirty="0">
                <a:latin typeface="Calibri"/>
                <a:cs typeface="Calibri"/>
              </a:rPr>
              <a:t> facility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must </a:t>
            </a:r>
            <a:r>
              <a:rPr sz="1200" spc="-10" dirty="0">
                <a:latin typeface="Calibri"/>
                <a:cs typeface="Calibri"/>
              </a:rPr>
              <a:t>quarantine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self-isolate</a:t>
            </a:r>
            <a:endParaRPr sz="1200">
              <a:latin typeface="Calibri"/>
              <a:cs typeface="Calibri"/>
            </a:endParaRPr>
          </a:p>
          <a:p>
            <a:pPr marL="396875" marR="574675" lvl="1" indent="-17526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Participant with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symptoms of COVID-19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not permitted to enter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dirty="0">
                <a:latin typeface="Calibri"/>
                <a:cs typeface="Calibri"/>
              </a:rPr>
              <a:t>part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facility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must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quarantine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self-isolate</a:t>
            </a:r>
            <a:endParaRPr sz="1200">
              <a:latin typeface="Calibri"/>
              <a:cs typeface="Calibri"/>
            </a:endParaRPr>
          </a:p>
          <a:p>
            <a:pPr marL="396875" marR="5080" lvl="1" indent="-175260">
              <a:lnSpc>
                <a:spcPct val="100000"/>
              </a:lnSpc>
              <a:buAutoNum type="alphaLcPeriod"/>
              <a:tabLst>
                <a:tab pos="360680" algn="l"/>
              </a:tabLst>
            </a:pP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-5" dirty="0">
                <a:latin typeface="Calibri"/>
                <a:cs typeface="Calibri"/>
              </a:rPr>
              <a:t> Participant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household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someone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showing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symptoms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COVID-19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enter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part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facility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must quarantine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self-isolate</a:t>
            </a:r>
            <a:endParaRPr sz="1200">
              <a:latin typeface="Calibri"/>
              <a:cs typeface="Calibri"/>
            </a:endParaRPr>
          </a:p>
          <a:p>
            <a:pPr marL="373380" lvl="1" indent="-152400">
              <a:lnSpc>
                <a:spcPct val="100000"/>
              </a:lnSpc>
              <a:buAutoNum type="alphaLcPeriod"/>
              <a:tabLst>
                <a:tab pos="374015" algn="l"/>
              </a:tabLst>
            </a:pP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who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quarantine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self-isolating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result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contact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</a:t>
            </a:r>
            <a:r>
              <a:rPr sz="1200" dirty="0">
                <a:latin typeface="Calibri"/>
                <a:cs typeface="Calibri"/>
              </a:rPr>
              <a:t> 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infected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families</a:t>
            </a:r>
            <a:endParaRPr sz="1200">
              <a:latin typeface="Calibri"/>
              <a:cs typeface="Calibri"/>
            </a:endParaRPr>
          </a:p>
          <a:p>
            <a:pPr marL="39687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who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self-isolating,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permitted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dirty="0">
                <a:latin typeface="Calibri"/>
                <a:cs typeface="Calibri"/>
              </a:rPr>
              <a:t>part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dirty="0">
                <a:latin typeface="Calibri"/>
                <a:cs typeface="Calibri"/>
              </a:rPr>
              <a:t> 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facility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41705"/>
            <a:ext cx="25374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40" dirty="0">
                <a:solidFill>
                  <a:srgbClr val="FFFFFF"/>
                </a:solidFill>
              </a:rPr>
              <a:t>First</a:t>
            </a:r>
            <a:r>
              <a:rPr sz="6000" spc="-80" dirty="0">
                <a:solidFill>
                  <a:srgbClr val="FFFFFF"/>
                </a:solidFill>
              </a:rPr>
              <a:t> </a:t>
            </a:r>
            <a:r>
              <a:rPr sz="6000" dirty="0">
                <a:solidFill>
                  <a:srgbClr val="FFFFFF"/>
                </a:solidFill>
              </a:rPr>
              <a:t>Aid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4422775" y="477723"/>
            <a:ext cx="388874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Designated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Responder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(Base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Coach) </a:t>
            </a:r>
            <a:r>
              <a:rPr sz="1600" spc="-1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oversee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each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session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activate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response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needed.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453642"/>
            <a:ext cx="4145915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2413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Coach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-5" dirty="0">
                <a:latin typeface="Calibri"/>
                <a:cs typeface="Calibri"/>
              </a:rPr>
              <a:t> be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first </a:t>
            </a:r>
            <a:r>
              <a:rPr sz="1600" spc="-10" dirty="0">
                <a:latin typeface="Calibri"/>
                <a:cs typeface="Calibri"/>
              </a:rPr>
              <a:t>point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spc="-10" dirty="0">
                <a:latin typeface="Calibri"/>
                <a:cs typeface="Calibri"/>
              </a:rPr>
              <a:t>contact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first </a:t>
            </a:r>
            <a:r>
              <a:rPr sz="1600" dirty="0">
                <a:latin typeface="Calibri"/>
                <a:cs typeface="Calibri"/>
              </a:rPr>
              <a:t>aid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-15" dirty="0">
                <a:latin typeface="Calibri"/>
                <a:cs typeface="Calibri"/>
              </a:rPr>
              <a:t> skater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 ice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Coach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must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attired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mask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gloves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using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proper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protocols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 donning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PPE </a:t>
            </a:r>
            <a:r>
              <a:rPr sz="1600" spc="-20" dirty="0">
                <a:latin typeface="Calibri"/>
                <a:cs typeface="Calibri"/>
              </a:rPr>
              <a:t>before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attending</a:t>
            </a:r>
            <a:r>
              <a:rPr sz="1600" spc="-35" dirty="0">
                <a:latin typeface="Calibri"/>
                <a:cs typeface="Calibri"/>
              </a:rPr>
              <a:t> skater.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Coach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moves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skater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secure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spot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off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ice.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Coach contacts guardians </a:t>
            </a:r>
            <a:r>
              <a:rPr sz="1600" spc="-5" dirty="0">
                <a:latin typeface="Calibri"/>
                <a:cs typeface="Calibri"/>
              </a:rPr>
              <a:t>and if </a:t>
            </a:r>
            <a:r>
              <a:rPr sz="1600" spc="-10" dirty="0">
                <a:latin typeface="Calibri"/>
                <a:cs typeface="Calibri"/>
              </a:rPr>
              <a:t>needed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Emergency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responders.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Coach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gather</a:t>
            </a:r>
            <a:r>
              <a:rPr sz="1600" spc="-15" dirty="0">
                <a:latin typeface="Calibri"/>
                <a:cs typeface="Calibri"/>
              </a:rPr>
              <a:t> skater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their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personal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effects,</a:t>
            </a:r>
            <a:r>
              <a:rPr sz="1600" spc="-5" dirty="0">
                <a:latin typeface="Calibri"/>
                <a:cs typeface="Calibri"/>
              </a:rPr>
              <a:t> and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walk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skater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meet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their </a:t>
            </a:r>
            <a:r>
              <a:rPr sz="1600" spc="-10" dirty="0">
                <a:latin typeface="Calibri"/>
                <a:cs typeface="Calibri"/>
              </a:rPr>
              <a:t>ride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off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parent.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marR="14604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Coach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5" dirty="0">
                <a:latin typeface="Calibri"/>
                <a:cs typeface="Calibri"/>
              </a:rPr>
              <a:t> responsible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fill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out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Incident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Report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form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Skate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Canada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website.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(No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paper </a:t>
            </a:r>
            <a:r>
              <a:rPr sz="1600" spc="-10" dirty="0">
                <a:latin typeface="Calibri"/>
                <a:cs typeface="Calibri"/>
              </a:rPr>
              <a:t>documents)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https://skatecanada.wufoo.com/forms/qrkdn </a:t>
            </a:r>
            <a:r>
              <a:rPr sz="1600" spc="-10" dirty="0">
                <a:latin typeface="Calibri"/>
                <a:cs typeface="Calibri"/>
              </a:rPr>
              <a:t> w40ve6pyn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614" y="530478"/>
            <a:ext cx="7336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Hand</a:t>
            </a:r>
            <a:r>
              <a:rPr sz="3600" spc="-30" dirty="0"/>
              <a:t> </a:t>
            </a:r>
            <a:r>
              <a:rPr sz="3600" spc="-10" dirty="0"/>
              <a:t>Hygiene</a:t>
            </a:r>
            <a:r>
              <a:rPr sz="3600" spc="-30" dirty="0"/>
              <a:t> </a:t>
            </a:r>
            <a:r>
              <a:rPr sz="3600" dirty="0"/>
              <a:t>–</a:t>
            </a:r>
            <a:r>
              <a:rPr sz="3600" spc="-10" dirty="0"/>
              <a:t> </a:t>
            </a:r>
            <a:r>
              <a:rPr sz="3600" spc="-30" dirty="0"/>
              <a:t>Wash</a:t>
            </a:r>
            <a:r>
              <a:rPr sz="3600" spc="-25" dirty="0"/>
              <a:t> </a:t>
            </a:r>
            <a:r>
              <a:rPr sz="3600" spc="-15" dirty="0"/>
              <a:t>your</a:t>
            </a:r>
            <a:r>
              <a:rPr sz="3600" spc="-30" dirty="0"/>
              <a:t> </a:t>
            </a:r>
            <a:r>
              <a:rPr sz="3600" spc="-5" dirty="0"/>
              <a:t>hands</a:t>
            </a:r>
            <a:r>
              <a:rPr sz="3600" spc="-30" dirty="0"/>
              <a:t> </a:t>
            </a:r>
            <a:r>
              <a:rPr sz="3600" spc="-10" dirty="0"/>
              <a:t>often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435608"/>
            <a:ext cx="6858000" cy="3848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1916" y="461899"/>
            <a:ext cx="5894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</a:t>
            </a:r>
            <a:r>
              <a:rPr spc="-35" dirty="0"/>
              <a:t> </a:t>
            </a:r>
            <a:r>
              <a:rPr spc="-25" dirty="0"/>
              <a:t>to</a:t>
            </a:r>
            <a:r>
              <a:rPr dirty="0"/>
              <a:t> </a:t>
            </a:r>
            <a:r>
              <a:rPr spc="-5" dirty="0"/>
              <a:t>use</a:t>
            </a:r>
            <a:r>
              <a:rPr spc="-20" dirty="0"/>
              <a:t> </a:t>
            </a:r>
            <a:r>
              <a:rPr spc="-5" dirty="0"/>
              <a:t>hand</a:t>
            </a:r>
            <a:r>
              <a:rPr dirty="0"/>
              <a:t> </a:t>
            </a:r>
            <a:r>
              <a:rPr spc="-15" dirty="0"/>
              <a:t>sanitizer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7991856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How</a:t>
            </a:r>
            <a:r>
              <a:rPr spc="-35" dirty="0"/>
              <a:t> </a:t>
            </a:r>
            <a:r>
              <a:rPr spc="-25" dirty="0"/>
              <a:t>to</a:t>
            </a:r>
            <a:r>
              <a:rPr spc="-5" dirty="0"/>
              <a:t> </a:t>
            </a:r>
            <a:r>
              <a:rPr spc="-10" dirty="0"/>
              <a:t>wear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mask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2259" y="1447800"/>
            <a:ext cx="5353796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61517"/>
            <a:ext cx="24149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</a:rPr>
              <a:t>Compliance </a:t>
            </a:r>
            <a:r>
              <a:rPr sz="3600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E</a:t>
            </a:r>
            <a:r>
              <a:rPr sz="3600" spc="-25" dirty="0">
                <a:solidFill>
                  <a:srgbClr val="FFFFFF"/>
                </a:solidFill>
              </a:rPr>
              <a:t>n</a:t>
            </a:r>
            <a:r>
              <a:rPr sz="3600" spc="-70" dirty="0">
                <a:solidFill>
                  <a:srgbClr val="FFFFFF"/>
                </a:solidFill>
              </a:rPr>
              <a:t>f</a:t>
            </a:r>
            <a:r>
              <a:rPr sz="3600" spc="-5" dirty="0">
                <a:solidFill>
                  <a:srgbClr val="FFFFFF"/>
                </a:solidFill>
              </a:rPr>
              <a:t>o</a:t>
            </a:r>
            <a:r>
              <a:rPr sz="3600" spc="-50" dirty="0">
                <a:solidFill>
                  <a:srgbClr val="FFFFFF"/>
                </a:solidFill>
              </a:rPr>
              <a:t>r</a:t>
            </a:r>
            <a:r>
              <a:rPr sz="3600" dirty="0">
                <a:solidFill>
                  <a:srgbClr val="FFFFFF"/>
                </a:solidFill>
              </a:rPr>
              <a:t>ceme</a:t>
            </a:r>
            <a:r>
              <a:rPr sz="3600" spc="-35" dirty="0">
                <a:solidFill>
                  <a:srgbClr val="FFFFFF"/>
                </a:solidFill>
              </a:rPr>
              <a:t>n</a:t>
            </a:r>
            <a:r>
              <a:rPr sz="3600" dirty="0">
                <a:solidFill>
                  <a:srgbClr val="FFFFFF"/>
                </a:solidFill>
              </a:rPr>
              <a:t>t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422775" y="480771"/>
            <a:ext cx="39446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Coaches are to</a:t>
            </a:r>
            <a:r>
              <a:rPr sz="1200" dirty="0">
                <a:latin typeface="Calibri"/>
                <a:cs typeface="Calibri"/>
              </a:rPr>
              <a:t> be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role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models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skaters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their</a:t>
            </a:r>
            <a:endParaRPr sz="12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parents.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029970"/>
            <a:ext cx="4144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Maintaining social distancing where possible, </a:t>
            </a:r>
            <a:r>
              <a:rPr sz="1200" dirty="0">
                <a:latin typeface="Calibri"/>
                <a:cs typeface="Calibri"/>
              </a:rPr>
              <a:t>ensuring all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required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 </a:t>
            </a:r>
            <a:r>
              <a:rPr sz="1200" dirty="0">
                <a:latin typeface="Calibri"/>
                <a:cs typeface="Calibri"/>
              </a:rPr>
              <a:t>filled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correctly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advance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taking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ice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following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washing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hygiene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1761490"/>
            <a:ext cx="412686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079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individuals must comply with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most current </a:t>
            </a:r>
            <a:r>
              <a:rPr sz="1200" spc="-10" dirty="0">
                <a:latin typeface="Calibri"/>
                <a:cs typeface="Calibri"/>
              </a:rPr>
              <a:t>version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 the </a:t>
            </a:r>
            <a:r>
              <a:rPr sz="1200" i="1" spc="-10" dirty="0">
                <a:latin typeface="Calibri"/>
                <a:cs typeface="Calibri"/>
              </a:rPr>
              <a:t>Return </a:t>
            </a:r>
            <a:r>
              <a:rPr sz="1200" i="1" spc="-5" dirty="0">
                <a:latin typeface="Calibri"/>
                <a:cs typeface="Calibri"/>
              </a:rPr>
              <a:t>to Play </a:t>
            </a:r>
            <a:r>
              <a:rPr sz="1200" spc="-10" dirty="0">
                <a:latin typeface="Calibri"/>
                <a:cs typeface="Calibri"/>
              </a:rPr>
              <a:t>protocols </a:t>
            </a:r>
            <a:r>
              <a:rPr sz="1200" spc="-5" dirty="0">
                <a:latin typeface="Calibri"/>
                <a:cs typeface="Calibri"/>
              </a:rPr>
              <a:t>established </a:t>
            </a:r>
            <a:r>
              <a:rPr sz="1200" dirty="0">
                <a:latin typeface="Calibri"/>
                <a:cs typeface="Calibri"/>
              </a:rPr>
              <a:t>by the </a:t>
            </a:r>
            <a:r>
              <a:rPr sz="1200" spc="-5" dirty="0">
                <a:latin typeface="Calibri"/>
                <a:cs typeface="Calibri"/>
              </a:rPr>
              <a:t>Grande Prairie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Skating </a:t>
            </a:r>
            <a:r>
              <a:rPr sz="1200" dirty="0">
                <a:latin typeface="Calibri"/>
                <a:cs typeface="Calibri"/>
              </a:rPr>
              <a:t>Club and </a:t>
            </a:r>
            <a:r>
              <a:rPr sz="1200" spc="-15" dirty="0">
                <a:latin typeface="Calibri"/>
                <a:cs typeface="Calibri"/>
              </a:rPr>
              <a:t>Skate </a:t>
            </a:r>
            <a:r>
              <a:rPr sz="1200" dirty="0">
                <a:latin typeface="Calibri"/>
                <a:cs typeface="Calibri"/>
              </a:rPr>
              <a:t>Canada: </a:t>
            </a:r>
            <a:r>
              <a:rPr sz="1200" spc="-10" dirty="0">
                <a:latin typeface="Calibri"/>
                <a:cs typeface="Calibri"/>
              </a:rPr>
              <a:t>Alberta-NWT/Nunavut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must adhere to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federal, provincial, </a:t>
            </a:r>
            <a:r>
              <a:rPr sz="1200" dirty="0">
                <a:latin typeface="Calibri"/>
                <a:cs typeface="Calibri"/>
              </a:rPr>
              <a:t>and municipal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regulations. Non-compliance </a:t>
            </a:r>
            <a:r>
              <a:rPr sz="1200" spc="-10" dirty="0">
                <a:latin typeface="Calibri"/>
                <a:cs typeface="Calibri"/>
              </a:rPr>
              <a:t>may </a:t>
            </a:r>
            <a:r>
              <a:rPr sz="1200" spc="-5" dirty="0">
                <a:latin typeface="Calibri"/>
                <a:cs typeface="Calibri"/>
              </a:rPr>
              <a:t>result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removal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spc="-5" dirty="0">
                <a:latin typeface="Calibri"/>
                <a:cs typeface="Calibri"/>
              </a:rPr>
              <a:t> training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sessions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without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refund.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150">
              <a:latin typeface="Calibri"/>
              <a:cs typeface="Calibri"/>
            </a:endParaRPr>
          </a:p>
          <a:p>
            <a:pPr marL="299085" marR="99060" indent="-28702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1200" dirty="0">
                <a:latin typeface="Calibri"/>
                <a:cs typeface="Calibri"/>
              </a:rPr>
              <a:t>If the guidelines </a:t>
            </a:r>
            <a:r>
              <a:rPr sz="1200" spc="-10" dirty="0">
                <a:latin typeface="Calibri"/>
                <a:cs typeface="Calibri"/>
              </a:rPr>
              <a:t>set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15" dirty="0">
                <a:latin typeface="Calibri"/>
                <a:cs typeface="Calibri"/>
              </a:rPr>
              <a:t>Skate </a:t>
            </a:r>
            <a:r>
              <a:rPr sz="1200" dirty="0">
                <a:latin typeface="Calibri"/>
                <a:cs typeface="Calibri"/>
              </a:rPr>
              <a:t>Canada: </a:t>
            </a:r>
            <a:r>
              <a:rPr sz="1200" spc="-10" dirty="0">
                <a:latin typeface="Calibri"/>
                <a:cs typeface="Calibri"/>
              </a:rPr>
              <a:t>Alberta-NWT/Nunavut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AHS </a:t>
            </a:r>
            <a:r>
              <a:rPr sz="1200" spc="-5" dirty="0">
                <a:latin typeface="Calibri"/>
                <a:cs typeface="Calibri"/>
              </a:rPr>
              <a:t>are not followed, Grande Prairie </a:t>
            </a:r>
            <a:r>
              <a:rPr sz="1200" spc="-10" dirty="0">
                <a:latin typeface="Calibri"/>
                <a:cs typeface="Calibri"/>
              </a:rPr>
              <a:t>Skating </a:t>
            </a:r>
            <a:r>
              <a:rPr sz="1200" dirty="0">
                <a:latin typeface="Calibri"/>
                <a:cs typeface="Calibri"/>
              </a:rPr>
              <a:t>Club </a:t>
            </a:r>
            <a:r>
              <a:rPr sz="1200" spc="-5" dirty="0">
                <a:latin typeface="Calibri"/>
                <a:cs typeface="Calibri"/>
              </a:rPr>
              <a:t>could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shut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down.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150">
              <a:latin typeface="Calibri"/>
              <a:cs typeface="Calibri"/>
            </a:endParaRPr>
          </a:p>
          <a:p>
            <a:pPr marL="299085" marR="214629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Calibri"/>
                <a:cs typeface="Calibri"/>
              </a:rPr>
              <a:t>If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spc="-5" dirty="0">
                <a:latin typeface="Calibri"/>
                <a:cs typeface="Calibri"/>
              </a:rPr>
              <a:t>coach, </a:t>
            </a:r>
            <a:r>
              <a:rPr sz="1200" spc="-15" dirty="0">
                <a:latin typeface="Calibri"/>
                <a:cs typeface="Calibri"/>
              </a:rPr>
              <a:t>skater </a:t>
            </a:r>
            <a:r>
              <a:rPr sz="1200" spc="-5" dirty="0">
                <a:latin typeface="Calibri"/>
                <a:cs typeface="Calibri"/>
              </a:rPr>
              <a:t>or parent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found to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non compliant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the guidelines </a:t>
            </a:r>
            <a:r>
              <a:rPr sz="1200" spc="-10" dirty="0">
                <a:latin typeface="Calibri"/>
                <a:cs typeface="Calibri"/>
              </a:rPr>
              <a:t>set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15" dirty="0">
                <a:latin typeface="Calibri"/>
                <a:cs typeface="Calibri"/>
              </a:rPr>
              <a:t>Skate </a:t>
            </a:r>
            <a:r>
              <a:rPr sz="1200" dirty="0">
                <a:latin typeface="Calibri"/>
                <a:cs typeface="Calibri"/>
              </a:rPr>
              <a:t>Canada: Alberta-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NWT/Nunavut </a:t>
            </a:r>
            <a:r>
              <a:rPr sz="1200" dirty="0">
                <a:latin typeface="Calibri"/>
                <a:cs typeface="Calibri"/>
              </a:rPr>
              <a:t>and AHS, </a:t>
            </a:r>
            <a:r>
              <a:rPr sz="1200" spc="-5" dirty="0">
                <a:latin typeface="Calibri"/>
                <a:cs typeface="Calibri"/>
              </a:rPr>
              <a:t>they will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10" dirty="0">
                <a:latin typeface="Calibri"/>
                <a:cs typeface="Calibri"/>
              </a:rPr>
              <a:t>asked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spc="-10" dirty="0">
                <a:latin typeface="Calibri"/>
                <a:cs typeface="Calibri"/>
              </a:rPr>
              <a:t>leave </a:t>
            </a:r>
            <a:r>
              <a:rPr sz="1200" spc="-5" dirty="0">
                <a:latin typeface="Calibri"/>
                <a:cs typeface="Calibri"/>
              </a:rPr>
              <a:t>or not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permitted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facility.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150">
              <a:latin typeface="Calibri"/>
              <a:cs typeface="Calibri"/>
            </a:endParaRPr>
          </a:p>
          <a:p>
            <a:pPr marL="184785" marR="5080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Calibri"/>
                <a:cs typeface="Calibri"/>
              </a:rPr>
              <a:t>The Assumption </a:t>
            </a:r>
            <a:r>
              <a:rPr sz="1200" spc="-5" dirty="0">
                <a:latin typeface="Calibri"/>
                <a:cs typeface="Calibri"/>
              </a:rPr>
              <a:t>of Risk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Waiver form </a:t>
            </a:r>
            <a:r>
              <a:rPr sz="1200" spc="-5" dirty="0">
                <a:latin typeface="Calibri"/>
                <a:cs typeface="Calibri"/>
              </a:rPr>
              <a:t>must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completed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each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(including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staff, </a:t>
            </a:r>
            <a:r>
              <a:rPr sz="1200" spc="-15" dirty="0">
                <a:latin typeface="Calibri"/>
                <a:cs typeface="Calibri"/>
              </a:rPr>
              <a:t>skaters,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coaches,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volunteers)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prior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participation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activities.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Arrive</a:t>
            </a:r>
            <a:r>
              <a:rPr sz="1200" spc="-10" dirty="0">
                <a:latin typeface="Calibri"/>
                <a:cs typeface="Calibri"/>
              </a:rPr>
              <a:t> at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arena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filled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95071" y="581990"/>
            <a:ext cx="26428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Communication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22775" y="477723"/>
            <a:ext cx="39979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/>
              <a:t>The best form</a:t>
            </a:r>
            <a:r>
              <a:rPr sz="1400" spc="-35" dirty="0"/>
              <a:t> </a:t>
            </a:r>
            <a:r>
              <a:rPr sz="1400" dirty="0"/>
              <a:t>of</a:t>
            </a:r>
            <a:r>
              <a:rPr sz="1400" spc="-20" dirty="0"/>
              <a:t> </a:t>
            </a:r>
            <a:r>
              <a:rPr sz="1400" spc="-5" dirty="0"/>
              <a:t>communication</a:t>
            </a:r>
            <a:r>
              <a:rPr sz="1400" spc="-10" dirty="0"/>
              <a:t> </a:t>
            </a:r>
            <a:r>
              <a:rPr sz="1400" spc="-5" dirty="0"/>
              <a:t>between</a:t>
            </a:r>
            <a:r>
              <a:rPr sz="1400" spc="15" dirty="0"/>
              <a:t> </a:t>
            </a:r>
            <a:r>
              <a:rPr sz="1400" spc="-5" dirty="0"/>
              <a:t>the</a:t>
            </a:r>
            <a:r>
              <a:rPr sz="1400" dirty="0"/>
              <a:t> </a:t>
            </a:r>
            <a:r>
              <a:rPr sz="1400" spc="-5" dirty="0"/>
              <a:t>club</a:t>
            </a:r>
            <a:r>
              <a:rPr sz="1400" spc="-10" dirty="0"/>
              <a:t> </a:t>
            </a:r>
            <a:r>
              <a:rPr sz="1400" spc="-5" dirty="0"/>
              <a:t>and</a:t>
            </a:r>
            <a:endParaRPr sz="1400"/>
          </a:p>
          <a:p>
            <a:pPr marL="12700">
              <a:lnSpc>
                <a:spcPct val="100000"/>
              </a:lnSpc>
            </a:pPr>
            <a:r>
              <a:rPr sz="1400" spc="-5" dirty="0"/>
              <a:t>the</a:t>
            </a:r>
            <a:r>
              <a:rPr sz="1400" spc="-10" dirty="0"/>
              <a:t> </a:t>
            </a:r>
            <a:r>
              <a:rPr sz="1400" spc="-5" dirty="0"/>
              <a:t>coaches</a:t>
            </a:r>
            <a:r>
              <a:rPr sz="1400" dirty="0"/>
              <a:t> is</a:t>
            </a:r>
            <a:r>
              <a:rPr sz="1400" spc="-10" dirty="0"/>
              <a:t> </a:t>
            </a:r>
            <a:r>
              <a:rPr sz="1400" spc="-5" dirty="0"/>
              <a:t>email.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422775" y="1118362"/>
            <a:ext cx="4135754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role of 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coach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15" dirty="0">
                <a:latin typeface="Calibri"/>
                <a:cs typeface="Calibri"/>
              </a:rPr>
              <a:t>regard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communication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skater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 as </a:t>
            </a:r>
            <a:r>
              <a:rPr sz="1400" spc="-5" dirty="0">
                <a:latin typeface="Calibri"/>
                <a:cs typeface="Calibri"/>
              </a:rPr>
              <a:t>follows: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spc="-5" dirty="0">
                <a:latin typeface="Calibri"/>
                <a:cs typeface="Calibri"/>
              </a:rPr>
              <a:t> schedule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clearly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communicated.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marR="12763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5" dirty="0">
                <a:latin typeface="Calibri"/>
                <a:cs typeface="Calibri"/>
              </a:rPr>
              <a:t>Make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sure</a:t>
            </a:r>
            <a:r>
              <a:rPr sz="1400" dirty="0">
                <a:latin typeface="Calibri"/>
                <a:cs typeface="Calibri"/>
              </a:rPr>
              <a:t> the </a:t>
            </a:r>
            <a:r>
              <a:rPr sz="1400" spc="-10" dirty="0">
                <a:latin typeface="Calibri"/>
                <a:cs typeface="Calibri"/>
              </a:rPr>
              <a:t>skater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knows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when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enter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exit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facility,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where</a:t>
            </a:r>
            <a:r>
              <a:rPr sz="1400" spc="-10" dirty="0">
                <a:latin typeface="Calibri"/>
                <a:cs typeface="Calibri"/>
              </a:rPr>
              <a:t> to</a:t>
            </a:r>
            <a:r>
              <a:rPr sz="1400" spc="-5" dirty="0">
                <a:latin typeface="Calibri"/>
                <a:cs typeface="Calibri"/>
              </a:rPr>
              <a:t> 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during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ice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resurfaces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how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music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will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spc="-10" dirty="0">
                <a:latin typeface="Calibri"/>
                <a:cs typeface="Calibri"/>
              </a:rPr>
              <a:t> played.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marR="12382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skaters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must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maintain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social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distancing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requirements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practice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safe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hygiene/respiratory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practices,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coach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will </a:t>
            </a: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takes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place.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95071" y="581990"/>
            <a:ext cx="205930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Cance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Refund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Policy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04995" y="798344"/>
            <a:ext cx="414401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If </a:t>
            </a:r>
            <a:r>
              <a:rPr sz="1800" spc="-10" dirty="0"/>
              <a:t>your</a:t>
            </a:r>
            <a:r>
              <a:rPr sz="1800" spc="-5" dirty="0"/>
              <a:t> </a:t>
            </a:r>
            <a:r>
              <a:rPr sz="1800" spc="-15" dirty="0"/>
              <a:t>skater</a:t>
            </a:r>
            <a:r>
              <a:rPr sz="1800" dirty="0"/>
              <a:t> </a:t>
            </a:r>
            <a:r>
              <a:rPr sz="1800" spc="-10" dirty="0"/>
              <a:t>develops</a:t>
            </a:r>
            <a:r>
              <a:rPr sz="1800" spc="10" dirty="0"/>
              <a:t> </a:t>
            </a:r>
            <a:r>
              <a:rPr sz="1800" spc="-10" dirty="0"/>
              <a:t>COVID-19</a:t>
            </a:r>
            <a:r>
              <a:rPr sz="1800" spc="5" dirty="0"/>
              <a:t> </a:t>
            </a:r>
            <a:r>
              <a:rPr sz="1800" spc="-10" dirty="0"/>
              <a:t>symptoms, </a:t>
            </a:r>
            <a:r>
              <a:rPr sz="1800" spc="-395" dirty="0"/>
              <a:t> </a:t>
            </a:r>
            <a:r>
              <a:rPr lang="en-CA" sz="1800" spc="5" dirty="0"/>
              <a:t>or is required to isolate due to close contact, y</a:t>
            </a:r>
            <a:r>
              <a:rPr sz="1800" spc="-10" dirty="0"/>
              <a:t>our</a:t>
            </a:r>
            <a:r>
              <a:rPr sz="1800" spc="5" dirty="0"/>
              <a:t> </a:t>
            </a:r>
            <a:r>
              <a:rPr sz="1800" spc="-10" dirty="0"/>
              <a:t>account</a:t>
            </a:r>
            <a:r>
              <a:rPr sz="1800" spc="5" dirty="0"/>
              <a:t> </a:t>
            </a:r>
            <a:r>
              <a:rPr sz="1800" spc="-5" dirty="0"/>
              <a:t>will </a:t>
            </a:r>
            <a:r>
              <a:rPr sz="1800" dirty="0"/>
              <a:t> </a:t>
            </a:r>
            <a:r>
              <a:rPr sz="1800" spc="-5" dirty="0"/>
              <a:t>be</a:t>
            </a:r>
            <a:r>
              <a:rPr sz="1800" spc="10" dirty="0"/>
              <a:t> </a:t>
            </a:r>
            <a:r>
              <a:rPr sz="1800" spc="-10" dirty="0"/>
              <a:t>credited</a:t>
            </a:r>
            <a:r>
              <a:rPr sz="1800" spc="25" dirty="0"/>
              <a:t> </a:t>
            </a:r>
            <a:r>
              <a:rPr sz="1800" spc="-15" dirty="0"/>
              <a:t>for</a:t>
            </a:r>
            <a:r>
              <a:rPr sz="1800" spc="-5" dirty="0"/>
              <a:t> </a:t>
            </a:r>
            <a:r>
              <a:rPr sz="1800" spc="-15" dirty="0"/>
              <a:t>any</a:t>
            </a:r>
            <a:r>
              <a:rPr sz="1800" dirty="0"/>
              <a:t> </a:t>
            </a:r>
            <a:r>
              <a:rPr sz="1800" spc="-5" dirty="0"/>
              <a:t>unused</a:t>
            </a:r>
            <a:r>
              <a:rPr sz="1800" spc="10" dirty="0"/>
              <a:t> </a:t>
            </a:r>
            <a:r>
              <a:rPr sz="1800" spc="-5" dirty="0"/>
              <a:t>sessions</a:t>
            </a:r>
            <a:r>
              <a:rPr lang="en-CA" sz="1800" spc="-5" dirty="0"/>
              <a:t> once the Club receives a copy of the notification letter from your school or health authority.</a:t>
            </a:r>
            <a:endParaRPr sz="1800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75452" y="3114347"/>
            <a:ext cx="7967268" cy="1671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381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If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-5" dirty="0"/>
              <a:t>GPSC</a:t>
            </a:r>
            <a:r>
              <a:rPr spc="-10" dirty="0"/>
              <a:t> </a:t>
            </a:r>
            <a:r>
              <a:rPr spc="-5" dirty="0"/>
              <a:t>or </a:t>
            </a:r>
            <a:r>
              <a:rPr spc="-20" dirty="0"/>
              <a:t>Coke</a:t>
            </a:r>
            <a:r>
              <a:rPr spc="10" dirty="0"/>
              <a:t> </a:t>
            </a:r>
            <a:r>
              <a:rPr spc="-10" dirty="0"/>
              <a:t>Centre </a:t>
            </a:r>
            <a:r>
              <a:rPr spc="-5" dirty="0"/>
              <a:t>or Alberta</a:t>
            </a:r>
            <a:r>
              <a:rPr spc="-10" dirty="0"/>
              <a:t> </a:t>
            </a:r>
            <a:r>
              <a:rPr spc="-5" dirty="0"/>
              <a:t>Health </a:t>
            </a:r>
            <a:r>
              <a:rPr spc="-390" dirty="0"/>
              <a:t> </a:t>
            </a:r>
            <a:r>
              <a:rPr spc="-5" dirty="0"/>
              <a:t>Services</a:t>
            </a:r>
            <a:r>
              <a:rPr spc="10" dirty="0"/>
              <a:t> </a:t>
            </a:r>
            <a:r>
              <a:rPr spc="-5" dirty="0"/>
              <a:t>cancels </a:t>
            </a:r>
            <a:r>
              <a:rPr spc="-10" dirty="0"/>
              <a:t>programming</a:t>
            </a:r>
            <a:r>
              <a:rPr spc="15" dirty="0"/>
              <a:t> </a:t>
            </a:r>
            <a:r>
              <a:rPr spc="-5" dirty="0"/>
              <a:t>due</a:t>
            </a:r>
            <a:r>
              <a:rPr dirty="0"/>
              <a:t> </a:t>
            </a:r>
            <a:r>
              <a:rPr spc="-10" dirty="0"/>
              <a:t>to </a:t>
            </a:r>
            <a:r>
              <a:rPr dirty="0"/>
              <a:t>an </a:t>
            </a:r>
            <a:r>
              <a:rPr spc="5" dirty="0"/>
              <a:t> </a:t>
            </a:r>
            <a:r>
              <a:rPr spc="-10" dirty="0"/>
              <a:t>outbreak</a:t>
            </a:r>
            <a:r>
              <a:rPr spc="15" dirty="0"/>
              <a:t> </a:t>
            </a:r>
            <a:r>
              <a:rPr spc="-5" dirty="0"/>
              <a:t>of </a:t>
            </a:r>
            <a:r>
              <a:rPr spc="-10" dirty="0"/>
              <a:t>COVID-19,</a:t>
            </a:r>
            <a:r>
              <a:rPr dirty="0"/>
              <a:t> </a:t>
            </a:r>
            <a:r>
              <a:rPr spc="-10" dirty="0"/>
              <a:t>your</a:t>
            </a:r>
            <a:r>
              <a:rPr spc="5" dirty="0"/>
              <a:t> </a:t>
            </a:r>
            <a:r>
              <a:rPr spc="-10" dirty="0"/>
              <a:t>account</a:t>
            </a:r>
            <a:r>
              <a:rPr spc="10" dirty="0"/>
              <a:t> </a:t>
            </a:r>
            <a:r>
              <a:rPr spc="-5" dirty="0"/>
              <a:t>will</a:t>
            </a:r>
            <a:r>
              <a:rPr spc="15" dirty="0"/>
              <a:t> </a:t>
            </a:r>
            <a:r>
              <a:rPr spc="-5" dirty="0"/>
              <a:t>be </a:t>
            </a:r>
            <a:r>
              <a:rPr dirty="0"/>
              <a:t> </a:t>
            </a:r>
            <a:r>
              <a:rPr spc="-10" dirty="0"/>
              <a:t>credited</a:t>
            </a:r>
            <a:r>
              <a:rPr spc="20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spc="10" dirty="0"/>
              <a:t> </a:t>
            </a:r>
            <a:r>
              <a:rPr spc="-5" dirty="0"/>
              <a:t>unused</a:t>
            </a:r>
            <a:r>
              <a:rPr dirty="0"/>
              <a:t> </a:t>
            </a:r>
            <a:r>
              <a:rPr spc="-5" dirty="0"/>
              <a:t>sessions.</a:t>
            </a:r>
          </a:p>
          <a:p>
            <a:pPr marL="3841115">
              <a:lnSpc>
                <a:spcPct val="100000"/>
              </a:lnSpc>
              <a:spcBef>
                <a:spcPts val="25"/>
              </a:spcBef>
            </a:pPr>
            <a:endParaRPr sz="1750" dirty="0"/>
          </a:p>
          <a:p>
            <a:pPr marL="3853815">
              <a:lnSpc>
                <a:spcPct val="100000"/>
              </a:lnSpc>
            </a:pPr>
            <a:r>
              <a:rPr spc="-15" dirty="0"/>
              <a:t>Let’s</a:t>
            </a:r>
            <a:r>
              <a:rPr spc="5" dirty="0"/>
              <a:t> </a:t>
            </a:r>
            <a:r>
              <a:rPr spc="-25" dirty="0"/>
              <a:t>stay</a:t>
            </a:r>
            <a:r>
              <a:rPr spc="-10" dirty="0"/>
              <a:t> </a:t>
            </a:r>
            <a:r>
              <a:rPr spc="-20" dirty="0"/>
              <a:t>safe</a:t>
            </a:r>
            <a:r>
              <a:rPr spc="-10" dirty="0"/>
              <a:t> </a:t>
            </a:r>
            <a:r>
              <a:rPr spc="-5" dirty="0"/>
              <a:t>together!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606297"/>
            <a:ext cx="216852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Phase 2 - </a:t>
            </a:r>
            <a:r>
              <a:rPr spc="-980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Return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30" dirty="0">
                <a:solidFill>
                  <a:srgbClr val="FFFFFF"/>
                </a:solidFill>
              </a:rPr>
              <a:t>to </a:t>
            </a:r>
            <a:r>
              <a:rPr spc="-985" dirty="0">
                <a:solidFill>
                  <a:srgbClr val="FFFFFF"/>
                </a:solidFill>
              </a:rPr>
              <a:t> </a:t>
            </a:r>
            <a:r>
              <a:rPr spc="-15" dirty="0">
                <a:solidFill>
                  <a:srgbClr val="FFFFFF"/>
                </a:solidFill>
              </a:rPr>
              <a:t>Skating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22775" y="955370"/>
            <a:ext cx="4149090" cy="4065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</a:t>
            </a:r>
            <a:r>
              <a:rPr sz="2400" b="1" u="heavy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2400" b="1" u="heavy" spc="-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400" b="1" u="heavy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2400" b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ORMS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 dirty="0">
              <a:latin typeface="Calibri"/>
              <a:cs typeface="Calibri"/>
            </a:endParaRPr>
          </a:p>
          <a:p>
            <a:pPr marL="812800" marR="5080" indent="-343535">
              <a:lnSpc>
                <a:spcPct val="100000"/>
              </a:lnSpc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1800" spc="-35" dirty="0">
                <a:latin typeface="Calibri"/>
                <a:cs typeface="Calibri"/>
              </a:rPr>
              <a:t>SKATE </a:t>
            </a:r>
            <a:r>
              <a:rPr sz="1800" spc="-10" dirty="0">
                <a:latin typeface="Calibri"/>
                <a:cs typeface="Calibri"/>
              </a:rPr>
              <a:t>CANADA </a:t>
            </a:r>
            <a:r>
              <a:rPr sz="1800" spc="-5" dirty="0">
                <a:latin typeface="Calibri"/>
                <a:cs typeface="Calibri"/>
              </a:rPr>
              <a:t>ASSUMPTION OF </a:t>
            </a:r>
            <a:r>
              <a:rPr sz="1800" dirty="0">
                <a:latin typeface="Calibri"/>
                <a:cs typeface="Calibri"/>
              </a:rPr>
              <a:t> RISK AND </a:t>
            </a:r>
            <a:r>
              <a:rPr sz="1800" spc="-15" dirty="0">
                <a:latin typeface="Calibri"/>
                <a:cs typeface="Calibri"/>
              </a:rPr>
              <a:t>WAIVER </a:t>
            </a:r>
            <a:r>
              <a:rPr sz="1800" spc="-10" dirty="0">
                <a:latin typeface="Calibri"/>
                <a:cs typeface="Calibri"/>
              </a:rPr>
              <a:t>(Must </a:t>
            </a:r>
            <a:r>
              <a:rPr sz="1800" spc="-5" dirty="0">
                <a:latin typeface="Calibri"/>
                <a:cs typeface="Calibri"/>
              </a:rPr>
              <a:t>be handed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prior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stepping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ice,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only </a:t>
            </a:r>
            <a:r>
              <a:rPr sz="1800" dirty="0">
                <a:latin typeface="Calibri"/>
                <a:cs typeface="Calibri"/>
              </a:rPr>
              <a:t> needs</a:t>
            </a:r>
            <a:r>
              <a:rPr sz="1800" spc="-10" dirty="0">
                <a:latin typeface="Calibri"/>
                <a:cs typeface="Calibri"/>
              </a:rPr>
              <a:t> to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completed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once)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812800" marR="310515" indent="-343535">
              <a:lnSpc>
                <a:spcPct val="100000"/>
              </a:lnSpc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1800" spc="-35" dirty="0">
                <a:latin typeface="Calibri"/>
                <a:cs typeface="Calibri"/>
              </a:rPr>
              <a:t>DAILY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HEALTH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SCREENING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CHECKLIST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(to</a:t>
            </a:r>
            <a:r>
              <a:rPr sz="1800" dirty="0">
                <a:latin typeface="Calibri"/>
                <a:cs typeface="Calibri"/>
              </a:rPr>
              <a:t> be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completed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at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home </a:t>
            </a:r>
            <a:r>
              <a:rPr sz="1800" spc="-15" dirty="0">
                <a:latin typeface="Calibri"/>
                <a:cs typeface="Calibri"/>
              </a:rPr>
              <a:t>before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rink)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812800" marR="265430" indent="-343535">
              <a:lnSpc>
                <a:spcPct val="100000"/>
              </a:lnSpc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1800" spc="-30" dirty="0">
                <a:latin typeface="Calibri"/>
                <a:cs typeface="Calibri"/>
              </a:rPr>
              <a:t>CONTACT</a:t>
            </a:r>
            <a:r>
              <a:rPr sz="1800" spc="-10" dirty="0">
                <a:latin typeface="Calibri"/>
                <a:cs typeface="Calibri"/>
              </a:rPr>
              <a:t> TRACING </a:t>
            </a:r>
            <a:r>
              <a:rPr sz="1800" spc="-15" dirty="0">
                <a:latin typeface="Calibri"/>
                <a:cs typeface="Calibri"/>
              </a:rPr>
              <a:t>LOG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SKATERS/COACHES/VOLUNTEERS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(Daily-At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Rink)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5252" y="3883533"/>
            <a:ext cx="23520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95" dirty="0">
                <a:latin typeface="Calibri"/>
                <a:cs typeface="Calibri"/>
              </a:rPr>
              <a:t>STAY</a:t>
            </a:r>
            <a:r>
              <a:rPr sz="4400" b="1" spc="-55" dirty="0">
                <a:latin typeface="Calibri"/>
                <a:cs typeface="Calibri"/>
              </a:rPr>
              <a:t> </a:t>
            </a:r>
            <a:r>
              <a:rPr sz="4400" b="1" spc="-20" dirty="0">
                <a:latin typeface="Calibri"/>
                <a:cs typeface="Calibri"/>
              </a:rPr>
              <a:t>SAFE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533400"/>
            <a:ext cx="3914775" cy="272452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91300" y="3810000"/>
            <a:ext cx="2002846" cy="17971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64565"/>
            <a:ext cx="256032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</a:rPr>
              <a:t>SESSIONS </a:t>
            </a:r>
            <a:r>
              <a:rPr sz="3200" dirty="0">
                <a:solidFill>
                  <a:srgbClr val="FFFFFF"/>
                </a:solidFill>
              </a:rPr>
              <a:t>WILL </a:t>
            </a:r>
            <a:r>
              <a:rPr sz="3200" spc="-710" dirty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BE</a:t>
            </a:r>
            <a:r>
              <a:rPr sz="3200" spc="-8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REGISTERED </a:t>
            </a:r>
            <a:r>
              <a:rPr sz="3200" spc="-71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THROUGH </a:t>
            </a:r>
            <a:r>
              <a:rPr sz="3200" spc="-5" dirty="0">
                <a:solidFill>
                  <a:srgbClr val="FFFFFF"/>
                </a:solidFill>
              </a:rPr>
              <a:t> UPLIFTER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4422775" y="580390"/>
            <a:ext cx="3444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NO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BUY</a:t>
            </a:r>
            <a:r>
              <a:rPr sz="1800" b="1" spc="-5" dirty="0">
                <a:latin typeface="Calibri"/>
                <a:cs typeface="Calibri"/>
              </a:rPr>
              <a:t> ON’S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WILL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ALLOWED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129029"/>
            <a:ext cx="3998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dirty="0">
                <a:latin typeface="Calibri"/>
                <a:cs typeface="Calibri"/>
              </a:rPr>
              <a:t>ALL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SKATERS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MUST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REGISTERED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TO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BE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ALLOWED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ON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THE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1952371"/>
            <a:ext cx="3473450" cy="2267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CA" b="1" spc="-20" dirty="0">
                <a:latin typeface="Calibri"/>
                <a:cs typeface="Calibri"/>
              </a:rPr>
              <a:t>All invoices must be paid in full BEFORE skater is allowed on the ice.  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CA" b="1" spc="-2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CA" sz="1800" b="1" spc="-20" dirty="0">
                <a:latin typeface="Calibri"/>
                <a:cs typeface="Calibri"/>
              </a:rPr>
              <a:t>Only skaters on the Waitlist will be all</a:t>
            </a:r>
            <a:r>
              <a:rPr lang="en-CA" b="1" spc="-20" dirty="0">
                <a:latin typeface="Calibri"/>
                <a:cs typeface="Calibri"/>
              </a:rPr>
              <a:t>owed to register if a spot become available.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070" y="4114800"/>
            <a:ext cx="406400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CA" b="1" spc="-10" dirty="0">
                <a:latin typeface="Calibri"/>
                <a:cs typeface="Calibri"/>
              </a:rPr>
              <a:t>Spectators are allowed in the bleachers only.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61517"/>
            <a:ext cx="24695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</a:rPr>
              <a:t>BEFORE </a:t>
            </a:r>
            <a:r>
              <a:rPr sz="3600" spc="-45" dirty="0">
                <a:solidFill>
                  <a:srgbClr val="FFFFFF"/>
                </a:solidFill>
              </a:rPr>
              <a:t>YOU </a:t>
            </a:r>
            <a:r>
              <a:rPr sz="3600" spc="-800" dirty="0">
                <a:solidFill>
                  <a:srgbClr val="FFFFFF"/>
                </a:solidFill>
              </a:rPr>
              <a:t> </a:t>
            </a:r>
            <a:r>
              <a:rPr sz="3600" spc="-45" dirty="0">
                <a:solidFill>
                  <a:srgbClr val="FFFFFF"/>
                </a:solidFill>
              </a:rPr>
              <a:t>LEAVE</a:t>
            </a:r>
            <a:r>
              <a:rPr sz="3600" spc="-80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HOME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422775" y="477723"/>
            <a:ext cx="399224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Calibri"/>
                <a:cs typeface="Calibri"/>
              </a:rPr>
              <a:t>DO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NOT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leave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home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if </a:t>
            </a:r>
            <a:r>
              <a:rPr sz="1600" b="1" spc="-15" dirty="0">
                <a:latin typeface="Calibri"/>
                <a:cs typeface="Calibri"/>
              </a:rPr>
              <a:t>you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are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feeling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unwell </a:t>
            </a:r>
            <a:r>
              <a:rPr sz="1600" b="1" spc="-3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showing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signs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COVID-19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Symptoms 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35" dirty="0">
                <a:latin typeface="Calibri"/>
                <a:cs typeface="Calibri"/>
              </a:rPr>
              <a:t>(Fever,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Cough,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Shortness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 </a:t>
            </a:r>
            <a:r>
              <a:rPr sz="1600" b="1" spc="-10" dirty="0">
                <a:latin typeface="Calibri"/>
                <a:cs typeface="Calibri"/>
              </a:rPr>
              <a:t>Breath,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Sore 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Throat</a:t>
            </a:r>
            <a:r>
              <a:rPr sz="1600" b="1" spc="-5" dirty="0">
                <a:latin typeface="Calibri"/>
                <a:cs typeface="Calibri"/>
              </a:rPr>
              <a:t> or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Runny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Nose).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697481"/>
            <a:ext cx="4165600" cy="4415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latin typeface="Calibri"/>
                <a:cs typeface="Calibri"/>
              </a:rPr>
              <a:t>Skaters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arrive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ready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skate.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marR="12192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Eat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before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come.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-15" dirty="0">
                <a:latin typeface="Calibri"/>
                <a:cs typeface="Calibri"/>
              </a:rPr>
              <a:t> you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take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food,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ensure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 </a:t>
            </a:r>
            <a:r>
              <a:rPr sz="1600" spc="-10" dirty="0">
                <a:latin typeface="Calibri"/>
                <a:cs typeface="Calibri"/>
              </a:rPr>
              <a:t>self-contained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share.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marR="28448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Thoroughly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wash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with </a:t>
            </a:r>
            <a:r>
              <a:rPr sz="1600" spc="-10" dirty="0">
                <a:latin typeface="Calibri"/>
                <a:cs typeface="Calibri"/>
              </a:rPr>
              <a:t>soap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warm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water.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marR="39497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Thoroughly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wash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training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clothes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accessories including </a:t>
            </a:r>
            <a:r>
              <a:rPr sz="1600" spc="-10" dirty="0">
                <a:latin typeface="Calibri"/>
                <a:cs typeface="Calibri"/>
              </a:rPr>
              <a:t>water bottle, </a:t>
            </a:r>
            <a:r>
              <a:rPr sz="1600" spc="-5" dirty="0">
                <a:latin typeface="Calibri"/>
                <a:cs typeface="Calibri"/>
              </a:rPr>
              <a:t>phone,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gloves,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skates,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guards,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blade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rag,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etc.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Bring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filled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water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bottle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from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home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Bring</a:t>
            </a:r>
            <a:r>
              <a:rPr sz="1600" spc="-10" dirty="0">
                <a:latin typeface="Calibri"/>
                <a:cs typeface="Calibri"/>
              </a:rPr>
              <a:t> your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own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personal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sanitizer,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tissues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etc.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Use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10" dirty="0">
                <a:latin typeface="Calibri"/>
                <a:cs typeface="Calibri"/>
              </a:rPr>
              <a:t> washroom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61517"/>
            <a:ext cx="2710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0" dirty="0">
                <a:solidFill>
                  <a:srgbClr val="FFFFFF"/>
                </a:solidFill>
              </a:rPr>
              <a:t>AT</a:t>
            </a:r>
            <a:r>
              <a:rPr sz="3600" spc="-45" dirty="0">
                <a:solidFill>
                  <a:srgbClr val="FFFFFF"/>
                </a:solidFill>
              </a:rPr>
              <a:t> </a:t>
            </a:r>
            <a:r>
              <a:rPr sz="3600" spc="-10" dirty="0">
                <a:solidFill>
                  <a:srgbClr val="FFFFFF"/>
                </a:solidFill>
              </a:rPr>
              <a:t>THE</a:t>
            </a:r>
            <a:r>
              <a:rPr sz="3600" spc="-45" dirty="0">
                <a:solidFill>
                  <a:srgbClr val="FFFFFF"/>
                </a:solidFill>
              </a:rPr>
              <a:t> </a:t>
            </a:r>
            <a:r>
              <a:rPr sz="3600" dirty="0">
                <a:solidFill>
                  <a:srgbClr val="FFFFFF"/>
                </a:solidFill>
              </a:rPr>
              <a:t>ARENA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422775" y="722122"/>
            <a:ext cx="3807460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Arrive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Coke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Centre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more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lang="en-CA" sz="1600" spc="-15" dirty="0">
                <a:latin typeface="Calibri"/>
                <a:cs typeface="Calibri"/>
              </a:rPr>
              <a:t>1</a:t>
            </a:r>
            <a:r>
              <a:rPr sz="1600" spc="-5" dirty="0">
                <a:latin typeface="Calibri"/>
                <a:cs typeface="Calibri"/>
              </a:rPr>
              <a:t>5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minutes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prior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session</a:t>
            </a:r>
            <a:endParaRPr lang="en-CA" sz="1600" spc="-1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CA" sz="1600" spc="-1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CA" sz="1600" spc="-10" dirty="0">
                <a:latin typeface="Calibri"/>
                <a:cs typeface="Calibri"/>
              </a:rPr>
              <a:t>Skaters will be assigned a </a:t>
            </a:r>
            <a:r>
              <a:rPr lang="en-CA" sz="1600" spc="-10" dirty="0" err="1">
                <a:latin typeface="Calibri"/>
                <a:cs typeface="Calibri"/>
              </a:rPr>
              <a:t>dressingroom</a:t>
            </a:r>
            <a:r>
              <a:rPr lang="en-CA" sz="1600" spc="-10" dirty="0">
                <a:latin typeface="Calibri"/>
                <a:cs typeface="Calibri"/>
              </a:rPr>
              <a:t>. etc.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453642"/>
            <a:ext cx="4033520" cy="4651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36512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n-CA" sz="1600" spc="-10" dirty="0">
              <a:latin typeface="Calibri"/>
              <a:cs typeface="Calibri"/>
            </a:endParaRPr>
          </a:p>
          <a:p>
            <a:pPr marL="12065" marR="36512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n-CA" sz="1600" spc="-10" dirty="0">
              <a:latin typeface="Calibri"/>
              <a:cs typeface="Calibri"/>
            </a:endParaRPr>
          </a:p>
          <a:p>
            <a:pPr marL="12065" marR="36512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n-CA" sz="1600" spc="-10" dirty="0">
              <a:latin typeface="Calibri"/>
              <a:cs typeface="Calibri"/>
            </a:endParaRPr>
          </a:p>
          <a:p>
            <a:pPr marL="299085" marR="36512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Respect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social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distancing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guidelines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at </a:t>
            </a:r>
            <a:r>
              <a:rPr sz="1600" dirty="0">
                <a:latin typeface="Calibri"/>
                <a:cs typeface="Calibri"/>
              </a:rPr>
              <a:t>all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times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lang="en-CA" sz="1600" b="1" spc="-5" dirty="0">
                <a:latin typeface="Calibri"/>
                <a:cs typeface="Calibri"/>
              </a:rPr>
              <a:t> Minimum of 3 meters apart</a:t>
            </a:r>
            <a:r>
              <a:rPr lang="en-CA" sz="1600" spc="-5" dirty="0">
                <a:latin typeface="Calibri"/>
                <a:cs typeface="Calibri"/>
              </a:rPr>
              <a:t>!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550" dirty="0">
              <a:latin typeface="Calibri"/>
              <a:cs typeface="Calibri"/>
            </a:endParaRPr>
          </a:p>
          <a:p>
            <a:pPr marL="299085" marR="90805" indent="-28702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Masks </a:t>
            </a:r>
            <a:r>
              <a:rPr lang="en-CA" sz="1600" spc="-10" dirty="0">
                <a:latin typeface="Calibri"/>
                <a:cs typeface="Calibri"/>
              </a:rPr>
              <a:t>are mandatory</a:t>
            </a:r>
            <a:r>
              <a:rPr sz="1600" spc="-10" dirty="0">
                <a:latin typeface="Calibri"/>
                <a:cs typeface="Calibri"/>
              </a:rPr>
              <a:t> at </a:t>
            </a:r>
            <a:r>
              <a:rPr sz="1600" dirty="0">
                <a:latin typeface="Calibri"/>
                <a:cs typeface="Calibri"/>
              </a:rPr>
              <a:t>all </a:t>
            </a:r>
            <a:r>
              <a:rPr sz="1600" spc="-5" dirty="0">
                <a:latin typeface="Calibri"/>
                <a:cs typeface="Calibri"/>
              </a:rPr>
              <a:t>times while </a:t>
            </a:r>
            <a:r>
              <a:rPr sz="1600" spc="-10" dirty="0">
                <a:latin typeface="Calibri"/>
                <a:cs typeface="Calibri"/>
              </a:rPr>
              <a:t>at </a:t>
            </a:r>
            <a:r>
              <a:rPr sz="1600" spc="-5" dirty="0">
                <a:latin typeface="Calibri"/>
                <a:cs typeface="Calibri"/>
              </a:rPr>
              <a:t>ice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level </a:t>
            </a:r>
            <a:r>
              <a:rPr sz="1600" spc="-20" dirty="0">
                <a:latin typeface="Calibri"/>
                <a:cs typeface="Calibri"/>
              </a:rPr>
              <a:t>except </a:t>
            </a:r>
            <a:r>
              <a:rPr sz="1600" spc="-5" dirty="0">
                <a:latin typeface="Calibri"/>
                <a:cs typeface="Calibri"/>
              </a:rPr>
              <a:t>while the </a:t>
            </a:r>
            <a:r>
              <a:rPr sz="1600" spc="-20" dirty="0">
                <a:latin typeface="Calibri"/>
                <a:cs typeface="Calibri"/>
              </a:rPr>
              <a:t>skaters </a:t>
            </a:r>
            <a:r>
              <a:rPr sz="1600" spc="-15" dirty="0">
                <a:latin typeface="Calibri"/>
                <a:cs typeface="Calibri"/>
              </a:rPr>
              <a:t>are </a:t>
            </a:r>
            <a:r>
              <a:rPr sz="1600" spc="-5" dirty="0">
                <a:latin typeface="Calibri"/>
                <a:cs typeface="Calibri"/>
              </a:rPr>
              <a:t>on the ice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practicing.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550" dirty="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Avoid </a:t>
            </a:r>
            <a:r>
              <a:rPr sz="1600" spc="-10" dirty="0">
                <a:latin typeface="Calibri"/>
                <a:cs typeface="Calibri"/>
              </a:rPr>
              <a:t>touching door </a:t>
            </a:r>
            <a:r>
              <a:rPr sz="1600" spc="-5" dirty="0">
                <a:latin typeface="Calibri"/>
                <a:cs typeface="Calibri"/>
              </a:rPr>
              <a:t>handles, </a:t>
            </a:r>
            <a:r>
              <a:rPr sz="1600" spc="-10" dirty="0">
                <a:latin typeface="Calibri"/>
                <a:cs typeface="Calibri"/>
              </a:rPr>
              <a:t>gates, benches,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all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other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common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surfaces.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latin typeface="Calibri"/>
                <a:cs typeface="Calibri"/>
              </a:rPr>
              <a:t>Wash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and/or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use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sanitizer.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1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Leave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facility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immediately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following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endParaRPr sz="16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session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1" spc="-10" dirty="0">
                <a:latin typeface="Calibri"/>
                <a:cs typeface="Calibri"/>
              </a:rPr>
              <a:t>GET </a:t>
            </a:r>
            <a:r>
              <a:rPr sz="1600" b="1" spc="-15" dirty="0">
                <a:latin typeface="Calibri"/>
                <a:cs typeface="Calibri"/>
              </a:rPr>
              <a:t>IN….TRAIN…..GET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OUT!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606297"/>
            <a:ext cx="245681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FFFFFF"/>
                </a:solidFill>
                <a:latin typeface="Calibri"/>
                <a:cs typeface="Calibri"/>
              </a:rPr>
              <a:t>Screening 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4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FFFFFF"/>
                </a:solidFill>
                <a:latin typeface="Calibri"/>
                <a:cs typeface="Calibri"/>
              </a:rPr>
              <a:t>individuals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22775" y="594486"/>
            <a:ext cx="41783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All </a:t>
            </a:r>
            <a:r>
              <a:rPr sz="1800" spc="-5" dirty="0"/>
              <a:t>individuals</a:t>
            </a:r>
            <a:r>
              <a:rPr sz="1800" spc="15" dirty="0"/>
              <a:t> </a:t>
            </a:r>
            <a:r>
              <a:rPr sz="1800" spc="-10" dirty="0"/>
              <a:t>taking</a:t>
            </a:r>
            <a:r>
              <a:rPr sz="1800" spc="15" dirty="0"/>
              <a:t> </a:t>
            </a:r>
            <a:r>
              <a:rPr sz="1800" spc="-5" dirty="0"/>
              <a:t>part in</a:t>
            </a:r>
            <a:r>
              <a:rPr sz="1800" spc="10" dirty="0"/>
              <a:t> </a:t>
            </a:r>
            <a:r>
              <a:rPr sz="1800" spc="-15" dirty="0"/>
              <a:t>club/skating </a:t>
            </a:r>
            <a:r>
              <a:rPr sz="1800" spc="-10" dirty="0"/>
              <a:t> </a:t>
            </a:r>
            <a:r>
              <a:rPr sz="1800" spc="-5" dirty="0"/>
              <a:t>school</a:t>
            </a:r>
            <a:r>
              <a:rPr sz="1800" dirty="0"/>
              <a:t> </a:t>
            </a:r>
            <a:r>
              <a:rPr sz="1800" spc="-5" dirty="0"/>
              <a:t>activities</a:t>
            </a:r>
            <a:r>
              <a:rPr sz="1800" spc="10" dirty="0"/>
              <a:t> </a:t>
            </a:r>
            <a:r>
              <a:rPr sz="1800" spc="-5" dirty="0"/>
              <a:t>must self-screen</a:t>
            </a:r>
            <a:r>
              <a:rPr sz="1800" spc="-10" dirty="0"/>
              <a:t> </a:t>
            </a:r>
            <a:r>
              <a:rPr sz="1800" spc="-5" dirty="0"/>
              <a:t>at home </a:t>
            </a:r>
            <a:r>
              <a:rPr sz="1800" dirty="0"/>
              <a:t> and</a:t>
            </a:r>
            <a:r>
              <a:rPr sz="1800" spc="5" dirty="0"/>
              <a:t> </a:t>
            </a:r>
            <a:r>
              <a:rPr sz="1800" spc="-5" dirty="0"/>
              <a:t>in</a:t>
            </a:r>
            <a:r>
              <a:rPr sz="1800" spc="-10" dirty="0"/>
              <a:t> accordance</a:t>
            </a:r>
            <a:r>
              <a:rPr sz="1800" spc="25" dirty="0"/>
              <a:t> </a:t>
            </a:r>
            <a:r>
              <a:rPr sz="1800" spc="-5" dirty="0"/>
              <a:t>with</a:t>
            </a:r>
            <a:r>
              <a:rPr sz="1800" dirty="0"/>
              <a:t> </a:t>
            </a:r>
            <a:r>
              <a:rPr sz="1800" spc="-5" dirty="0"/>
              <a:t>Public</a:t>
            </a:r>
            <a:r>
              <a:rPr sz="1800" spc="10" dirty="0"/>
              <a:t> </a:t>
            </a:r>
            <a:r>
              <a:rPr sz="1800" spc="-5" dirty="0"/>
              <a:t>Health</a:t>
            </a:r>
            <a:r>
              <a:rPr sz="1800" spc="5" dirty="0"/>
              <a:t> </a:t>
            </a:r>
            <a:r>
              <a:rPr sz="1800" spc="-15" dirty="0"/>
              <a:t>Orders </a:t>
            </a:r>
            <a:r>
              <a:rPr sz="1800" spc="-10" dirty="0"/>
              <a:t> </a:t>
            </a:r>
            <a:r>
              <a:rPr sz="1800" b="1" spc="-5" dirty="0"/>
              <a:t>must</a:t>
            </a:r>
            <a:r>
              <a:rPr sz="1800" b="1" dirty="0"/>
              <a:t> </a:t>
            </a:r>
            <a:r>
              <a:rPr sz="1800" b="1" spc="-5" dirty="0"/>
              <a:t>not</a:t>
            </a:r>
            <a:r>
              <a:rPr sz="1800" b="1" spc="5" dirty="0"/>
              <a:t> </a:t>
            </a:r>
            <a:r>
              <a:rPr sz="1800" b="1" spc="-15" dirty="0"/>
              <a:t>attend</a:t>
            </a:r>
            <a:r>
              <a:rPr sz="1800" b="1" spc="-5" dirty="0"/>
              <a:t> </a:t>
            </a:r>
            <a:r>
              <a:rPr sz="1800" spc="-15" dirty="0"/>
              <a:t>any</a:t>
            </a:r>
            <a:r>
              <a:rPr sz="1800" spc="10" dirty="0"/>
              <a:t> </a:t>
            </a:r>
            <a:r>
              <a:rPr sz="1800" spc="-10" dirty="0"/>
              <a:t>training</a:t>
            </a:r>
            <a:r>
              <a:rPr sz="1800" spc="15" dirty="0"/>
              <a:t> </a:t>
            </a:r>
            <a:r>
              <a:rPr sz="1800" spc="-5" dirty="0"/>
              <a:t>sessions</a:t>
            </a:r>
            <a:r>
              <a:rPr sz="1800" spc="-20" dirty="0"/>
              <a:t> </a:t>
            </a:r>
            <a:r>
              <a:rPr sz="1800" spc="-5" dirty="0"/>
              <a:t>or</a:t>
            </a:r>
            <a:r>
              <a:rPr sz="1800" spc="5" dirty="0"/>
              <a:t> </a:t>
            </a:r>
            <a:r>
              <a:rPr sz="1800" spc="-10" dirty="0"/>
              <a:t>club </a:t>
            </a:r>
            <a:r>
              <a:rPr sz="1800" spc="-390" dirty="0"/>
              <a:t> </a:t>
            </a:r>
            <a:r>
              <a:rPr sz="1800" spc="-5" dirty="0"/>
              <a:t>activities</a:t>
            </a:r>
            <a:r>
              <a:rPr sz="1800" spc="10" dirty="0"/>
              <a:t> </a:t>
            </a:r>
            <a:r>
              <a:rPr sz="1800" spc="-5" dirty="0"/>
              <a:t>if</a:t>
            </a:r>
            <a:r>
              <a:rPr sz="1800" spc="10" dirty="0"/>
              <a:t> </a:t>
            </a:r>
            <a:r>
              <a:rPr sz="1800" spc="-5" dirty="0"/>
              <a:t>they: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4422775" y="2240660"/>
            <a:ext cx="40843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Char char="●"/>
              <a:tabLst>
                <a:tab pos="151765" algn="l"/>
              </a:tabLst>
            </a:pPr>
            <a:r>
              <a:rPr sz="1800" spc="-5" dirty="0">
                <a:latin typeface="Calibri"/>
                <a:cs typeface="Calibri"/>
              </a:rPr>
              <a:t>Exhibit </a:t>
            </a:r>
            <a:r>
              <a:rPr sz="1800" spc="-15" dirty="0">
                <a:latin typeface="Calibri"/>
                <a:cs typeface="Calibri"/>
              </a:rPr>
              <a:t>any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COVID-19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symptoms,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such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fever,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cough,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difficulty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breathing,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other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symptoms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identified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health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experts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3338321"/>
            <a:ext cx="36804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Char char="●"/>
              <a:tabLst>
                <a:tab pos="151765" algn="l"/>
              </a:tabLst>
            </a:pP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returned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5" dirty="0">
                <a:latin typeface="Calibri"/>
                <a:cs typeface="Calibri"/>
              </a:rPr>
              <a:t>outside of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Canada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(must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quarantine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14 </a:t>
            </a:r>
            <a:r>
              <a:rPr sz="1800" spc="-15" dirty="0">
                <a:latin typeface="Calibri"/>
                <a:cs typeface="Calibri"/>
              </a:rPr>
              <a:t>days </a:t>
            </a:r>
            <a:r>
              <a:rPr sz="1800" spc="-10" dirty="0">
                <a:latin typeface="Calibri"/>
                <a:cs typeface="Calibri"/>
              </a:rPr>
              <a:t>at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home)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4435855"/>
            <a:ext cx="3959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Char char="●"/>
              <a:tabLst>
                <a:tab pos="151765" algn="l"/>
              </a:tabLst>
            </a:pP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been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contact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someone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COVID-19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past</a:t>
            </a:r>
            <a:r>
              <a:rPr sz="1800" dirty="0">
                <a:latin typeface="Calibri"/>
                <a:cs typeface="Calibri"/>
              </a:rPr>
              <a:t> 14 </a:t>
            </a:r>
            <a:r>
              <a:rPr sz="1800" spc="-15" dirty="0">
                <a:latin typeface="Calibri"/>
                <a:cs typeface="Calibri"/>
              </a:rPr>
              <a:t>days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7485" y="300868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53897"/>
            <a:ext cx="2502535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FFFFFF"/>
                </a:solidFill>
              </a:rPr>
              <a:t>Personal 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Protective 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-65" dirty="0">
                <a:solidFill>
                  <a:srgbClr val="FFFFFF"/>
                </a:solidFill>
              </a:rPr>
              <a:t>E</a:t>
            </a:r>
            <a:r>
              <a:rPr spc="-5" dirty="0">
                <a:solidFill>
                  <a:srgbClr val="FFFFFF"/>
                </a:solidFill>
              </a:rPr>
              <a:t>quipme</a:t>
            </a:r>
            <a:r>
              <a:rPr spc="-25" dirty="0">
                <a:solidFill>
                  <a:srgbClr val="FFFFFF"/>
                </a:solidFill>
              </a:rPr>
              <a:t>n</a:t>
            </a:r>
            <a:r>
              <a:rPr dirty="0">
                <a:solidFill>
                  <a:srgbClr val="FFFFFF"/>
                </a:solidFill>
              </a:rPr>
              <a:t>t  </a:t>
            </a:r>
            <a:r>
              <a:rPr spc="-5" dirty="0">
                <a:solidFill>
                  <a:srgbClr val="FFFFFF"/>
                </a:solidFill>
              </a:rPr>
              <a:t>(PPE)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22775" y="474675"/>
            <a:ext cx="40195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r>
              <a:rPr spc="-5" dirty="0">
                <a:latin typeface="Calibri"/>
                <a:cs typeface="Calibri"/>
              </a:rPr>
              <a:t>Coaches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are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required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wear </a:t>
            </a:r>
            <a:r>
              <a:rPr dirty="0">
                <a:latin typeface="Calibri"/>
                <a:cs typeface="Calibri"/>
              </a:rPr>
              <a:t>a </a:t>
            </a:r>
            <a:r>
              <a:rPr spc="-5" dirty="0">
                <a:latin typeface="Calibri"/>
                <a:cs typeface="Calibri"/>
              </a:rPr>
              <a:t>non- 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medical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face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mask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or</a:t>
            </a:r>
            <a:r>
              <a:rPr dirty="0">
                <a:latin typeface="Calibri"/>
                <a:cs typeface="Calibri"/>
              </a:rPr>
              <a:t> a</a:t>
            </a:r>
            <a:r>
              <a:rPr spc="-10" dirty="0">
                <a:latin typeface="Calibri"/>
                <a:cs typeface="Calibri"/>
              </a:rPr>
              <a:t> face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shield</a:t>
            </a:r>
            <a:r>
              <a:rPr lang="en-CA" spc="-5" dirty="0">
                <a:latin typeface="Calibri"/>
                <a:cs typeface="Calibri"/>
              </a:rPr>
              <a:t> at all times.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1572514"/>
            <a:ext cx="4115435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Masks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are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lang="en-CA" sz="1700" spc="-5" dirty="0">
                <a:latin typeface="Calibri"/>
                <a:cs typeface="Calibri"/>
              </a:rPr>
              <a:t>mandatory </a:t>
            </a:r>
            <a:r>
              <a:rPr sz="1700" spc="-15" dirty="0">
                <a:latin typeface="Calibri"/>
                <a:cs typeface="Calibri"/>
              </a:rPr>
              <a:t>for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lang="en-CA" sz="1700" spc="-15" dirty="0">
                <a:latin typeface="Calibri"/>
                <a:cs typeface="Calibri"/>
              </a:rPr>
              <a:t>all individuals.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2775" y="2423649"/>
            <a:ext cx="3730625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r>
              <a:rPr lang="en-CA" sz="1700" spc="-15" dirty="0">
                <a:latin typeface="Calibri"/>
                <a:cs typeface="Calibri"/>
              </a:rPr>
              <a:t> Congregating in groups inside or outside the arena is not recommended.</a:t>
            </a:r>
          </a:p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3284" y="3131716"/>
            <a:ext cx="415671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individual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attending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non-family </a:t>
            </a:r>
            <a:r>
              <a:rPr sz="1800" dirty="0">
                <a:latin typeface="Calibri"/>
                <a:cs typeface="Calibri"/>
              </a:rPr>
              <a:t> member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medical emergency must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wear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appropriate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PPE </a:t>
            </a:r>
            <a:r>
              <a:rPr sz="1800" spc="-5" dirty="0">
                <a:latin typeface="Calibri"/>
                <a:cs typeface="Calibri"/>
              </a:rPr>
              <a:t>including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medical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face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mask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disposable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gloves.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12065" marR="29209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GPSC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will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provide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masks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gloves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have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them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available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surface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case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medical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emergency.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24611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58469"/>
            <a:ext cx="266255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FFFF"/>
                </a:solidFill>
              </a:rPr>
              <a:t>Music / </a:t>
            </a:r>
            <a:r>
              <a:rPr sz="4000" dirty="0">
                <a:solidFill>
                  <a:srgbClr val="FFFFFF"/>
                </a:solidFill>
              </a:rPr>
              <a:t> </a:t>
            </a:r>
            <a:r>
              <a:rPr sz="4000" spc="-40" dirty="0">
                <a:solidFill>
                  <a:srgbClr val="FFFFFF"/>
                </a:solidFill>
              </a:rPr>
              <a:t>Technology</a:t>
            </a:r>
            <a:r>
              <a:rPr sz="4000" spc="-7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/ </a:t>
            </a:r>
            <a:r>
              <a:rPr sz="4000" spc="-890" dirty="0">
                <a:solidFill>
                  <a:srgbClr val="FFFFFF"/>
                </a:solidFill>
              </a:rPr>
              <a:t> </a:t>
            </a:r>
            <a:r>
              <a:rPr sz="4000" spc="-20" dirty="0">
                <a:solidFill>
                  <a:srgbClr val="FFFFFF"/>
                </a:solidFill>
              </a:rPr>
              <a:t>Equipment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397375" y="1915793"/>
            <a:ext cx="41382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 </a:t>
            </a:r>
            <a:r>
              <a:rPr lang="en-CA" spc="-20" dirty="0">
                <a:latin typeface="Calibri"/>
                <a:cs typeface="Calibri"/>
              </a:rPr>
              <a:t>The Coaches will be responsible for the use of the m</a:t>
            </a:r>
            <a:r>
              <a:rPr sz="1800" dirty="0" err="1">
                <a:latin typeface="Calibri"/>
                <a:cs typeface="Calibri"/>
              </a:rPr>
              <a:t>usic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equipment</a:t>
            </a:r>
            <a:r>
              <a:rPr lang="en-CA" sz="1800" spc="-5" dirty="0">
                <a:latin typeface="Calibri"/>
                <a:cs typeface="Calibri"/>
              </a:rPr>
              <a:t>.  It </a:t>
            </a:r>
            <a:r>
              <a:rPr sz="1800" spc="-5" dirty="0">
                <a:latin typeface="Calibri"/>
                <a:cs typeface="Calibri"/>
              </a:rPr>
              <a:t>will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 cleaned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between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each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use.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Coaches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may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play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music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using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Bluetooth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technology.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7375" y="4162265"/>
            <a:ext cx="413639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299085" marR="57023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Harnesses</a:t>
            </a:r>
            <a:r>
              <a:rPr sz="1800" spc="-10" dirty="0">
                <a:latin typeface="Calibri"/>
                <a:cs typeface="Calibri"/>
              </a:rPr>
              <a:t> 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CA" spc="10" dirty="0">
                <a:latin typeface="Calibri"/>
                <a:cs typeface="Calibri"/>
              </a:rPr>
              <a:t>allowed under supervision.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24611"/>
            <a:ext cx="4572000" cy="60258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53897"/>
            <a:ext cx="1360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>
                <a:solidFill>
                  <a:srgbClr val="FFFFFF"/>
                </a:solidFill>
              </a:rPr>
              <a:t>T</a:t>
            </a:r>
            <a:r>
              <a:rPr spc="-85" dirty="0">
                <a:solidFill>
                  <a:srgbClr val="FFFFFF"/>
                </a:solidFill>
              </a:rPr>
              <a:t>r</a:t>
            </a:r>
            <a:r>
              <a:rPr spc="-75" dirty="0">
                <a:solidFill>
                  <a:srgbClr val="FFFFFF"/>
                </a:solidFill>
              </a:rPr>
              <a:t>a</a:t>
            </a:r>
            <a:r>
              <a:rPr spc="-50" dirty="0">
                <a:solidFill>
                  <a:srgbClr val="FFFFFF"/>
                </a:solidFill>
              </a:rPr>
              <a:t>v</a:t>
            </a:r>
            <a:r>
              <a:rPr dirty="0">
                <a:solidFill>
                  <a:srgbClr val="FFFFFF"/>
                </a:solidFill>
              </a:rPr>
              <a:t>el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22775" y="473709"/>
            <a:ext cx="4073525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Transportation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facility should be arranged so that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only </a:t>
            </a:r>
            <a:r>
              <a:rPr sz="2000" dirty="0">
                <a:latin typeface="Calibri"/>
                <a:cs typeface="Calibri"/>
              </a:rPr>
              <a:t>individuals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same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household or cohort </a:t>
            </a:r>
            <a:r>
              <a:rPr sz="2000" spc="-10" dirty="0">
                <a:latin typeface="Calibri"/>
                <a:cs typeface="Calibri"/>
              </a:rPr>
              <a:t>members share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rides.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2775" y="2302891"/>
            <a:ext cx="4077335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When </a:t>
            </a:r>
            <a:r>
              <a:rPr sz="2000" spc="-10" dirty="0">
                <a:latin typeface="Calibri"/>
                <a:cs typeface="Calibri"/>
              </a:rPr>
              <a:t>exiting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facility </a:t>
            </a:r>
            <a:r>
              <a:rPr sz="2000" spc="-10" dirty="0">
                <a:latin typeface="Calibri"/>
                <a:cs typeface="Calibri"/>
              </a:rPr>
              <a:t>after </a:t>
            </a:r>
            <a:r>
              <a:rPr sz="2000" spc="-5" dirty="0">
                <a:latin typeface="Calibri"/>
                <a:cs typeface="Calibri"/>
              </a:rPr>
              <a:t> training,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individuals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should </a:t>
            </a:r>
            <a:r>
              <a:rPr sz="2000" spc="-10" dirty="0">
                <a:latin typeface="Calibri"/>
                <a:cs typeface="Calibri"/>
              </a:rPr>
              <a:t>minimize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time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spent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parking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maintain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physical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distancing when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returning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vehicles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homes.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299085" marR="4445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Individuals</a:t>
            </a:r>
            <a:r>
              <a:rPr sz="2000" spc="-5" dirty="0">
                <a:latin typeface="Calibri"/>
                <a:cs typeface="Calibri"/>
              </a:rPr>
              <a:t> who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take</a:t>
            </a:r>
            <a:r>
              <a:rPr sz="2000" spc="-5" dirty="0">
                <a:latin typeface="Calibri"/>
                <a:cs typeface="Calibri"/>
              </a:rPr>
              <a:t> public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transportation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facility </a:t>
            </a:r>
            <a:r>
              <a:rPr sz="2000" spc="-10" dirty="0">
                <a:latin typeface="Calibri"/>
                <a:cs typeface="Calibri"/>
              </a:rPr>
              <a:t>must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immediately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arrival </a:t>
            </a:r>
            <a:r>
              <a:rPr sz="2000" spc="-10" dirty="0">
                <a:latin typeface="Calibri"/>
                <a:cs typeface="Calibri"/>
              </a:rPr>
              <a:t>wash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hands </a:t>
            </a:r>
            <a:r>
              <a:rPr sz="2000" spc="-5" dirty="0">
                <a:latin typeface="Calibri"/>
                <a:cs typeface="Calibri"/>
              </a:rPr>
              <a:t>thoroughly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5" dirty="0">
                <a:latin typeface="Calibri"/>
                <a:cs typeface="Calibri"/>
              </a:rPr>
              <a:t>soap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water.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1700</Words>
  <Application>Microsoft Macintosh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Phase 2 -  Return to  Skating</vt:lpstr>
      <vt:lpstr>SESSIONS WILL  BE REGISTERED  THROUGH  UPLIFTER</vt:lpstr>
      <vt:lpstr>BEFORE YOU  LEAVE HOME</vt:lpstr>
      <vt:lpstr>AT THE ARENA</vt:lpstr>
      <vt:lpstr>All individuals taking part in club/skating  school activities must self-screen at home  and in accordance with Public Health Orders  must not attend any training sessions or club  activities if they:</vt:lpstr>
      <vt:lpstr>Personal  Protective  Equipment  (PPE)</vt:lpstr>
      <vt:lpstr>Music /  Technology /  Equipment</vt:lpstr>
      <vt:lpstr>Travel</vt:lpstr>
      <vt:lpstr>Club Office</vt:lpstr>
      <vt:lpstr>Illness Policy</vt:lpstr>
      <vt:lpstr>Illness Policy continued</vt:lpstr>
      <vt:lpstr>First Aid</vt:lpstr>
      <vt:lpstr>Hand Hygiene – Wash your hands often</vt:lpstr>
      <vt:lpstr>How to use hand sanitizer</vt:lpstr>
      <vt:lpstr>How to wear a mask</vt:lpstr>
      <vt:lpstr>Compliance  Enforcement</vt:lpstr>
      <vt:lpstr>The best form of communication between the club and the coaches is email.</vt:lpstr>
      <vt:lpstr>If your skater develops COVID-19 symptoms,  or is required to isolate due to close contact, your account will  be credited for any unused sessions once the Club receives a copy of the notification letter from your school or health authority.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Jobson</dc:creator>
  <cp:lastModifiedBy>Microsoft Office User</cp:lastModifiedBy>
  <cp:revision>8</cp:revision>
  <dcterms:created xsi:type="dcterms:W3CDTF">2021-02-12T18:08:46Z</dcterms:created>
  <dcterms:modified xsi:type="dcterms:W3CDTF">2021-09-07T01:39:10Z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2021-02-12T00:00:00Z</vt:filetime>
  </property>
</Properties>
</file>